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6"/>
  </p:notesMasterIdLst>
  <p:sldIdLst>
    <p:sldId id="530" r:id="rId5"/>
    <p:sldId id="531" r:id="rId6"/>
    <p:sldId id="532" r:id="rId7"/>
    <p:sldId id="545" r:id="rId8"/>
    <p:sldId id="533" r:id="rId9"/>
    <p:sldId id="543" r:id="rId10"/>
    <p:sldId id="534" r:id="rId11"/>
    <p:sldId id="546" r:id="rId12"/>
    <p:sldId id="535" r:id="rId13"/>
    <p:sldId id="547" r:id="rId14"/>
    <p:sldId id="536" r:id="rId15"/>
    <p:sldId id="548" r:id="rId16"/>
    <p:sldId id="537" r:id="rId17"/>
    <p:sldId id="549" r:id="rId18"/>
    <p:sldId id="538" r:id="rId19"/>
    <p:sldId id="552" r:id="rId20"/>
    <p:sldId id="553" r:id="rId21"/>
    <p:sldId id="554" r:id="rId22"/>
    <p:sldId id="555" r:id="rId23"/>
    <p:sldId id="556" r:id="rId24"/>
    <p:sldId id="55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22EE"/>
    <a:srgbClr val="F01688"/>
    <a:srgbClr val="2F21F3"/>
    <a:srgbClr val="FEB52B"/>
    <a:srgbClr val="F01689"/>
    <a:srgbClr val="6F22E3"/>
    <a:srgbClr val="E218A3"/>
    <a:srgbClr val="BA20DB"/>
    <a:srgbClr val="6A23F1"/>
    <a:srgbClr val="2F22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5A6D4D-065E-4E1D-8CCA-D80A6AE14B88}" v="145" dt="2023-12-16T15:43:46.108"/>
    <p1510:client id="{8E7A673D-513E-40AB-A2CC-B6C1A9EBEE21}" v="49" dt="2023-12-16T19:56:18.8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69007" autoAdjust="0"/>
  </p:normalViewPr>
  <p:slideViewPr>
    <p:cSldViewPr snapToGrid="0">
      <p:cViewPr varScale="1">
        <p:scale>
          <a:sx n="76" d="100"/>
          <a:sy n="76" d="100"/>
        </p:scale>
        <p:origin x="1200"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 Id="rId8" Type="http://schemas.openxmlformats.org/officeDocument/2006/relationships/slide" Target="slides/slide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00BCFC-AFFD-334C-A183-6116BAFDF92B}" type="datetimeFigureOut">
              <a:rPr lang="en-US" smtClean="0"/>
              <a:t>12/16/2023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C058E0-0852-DB43-83D6-BD76659FF1D8}" type="slidenum">
              <a:rPr lang="en-US" smtClean="0"/>
              <a:t>‹#›</a:t>
            </a:fld>
            <a:endParaRPr lang="en-US" dirty="0"/>
          </a:p>
        </p:txBody>
      </p:sp>
    </p:spTree>
    <p:extLst>
      <p:ext uri="{BB962C8B-B14F-4D97-AF65-F5344CB8AC3E}">
        <p14:creationId xmlns:p14="http://schemas.microsoft.com/office/powerpoint/2010/main" val="1519306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1-Begin with the analogy of software engineers needing to navigate complex systems and compare this to solving a code labyrinth.</a:t>
            </a:r>
          </a:p>
          <a:p>
            <a:endParaRPr lang="en-US" dirty="0"/>
          </a:p>
          <a:p>
            <a:r>
              <a:rPr lang="en-US" dirty="0"/>
              <a:t>2-Emphasize the importance of attention to detail by relating it to avoiding bugs, much like avoiding missteps in a minefield.</a:t>
            </a:r>
          </a:p>
          <a:p>
            <a:endParaRPr lang="en-US" dirty="0"/>
          </a:p>
          <a:p>
            <a:r>
              <a:rPr lang="en-US" dirty="0"/>
              <a:t>3-Highlight effective communication as a crucial bridge between different areas of expertise within a team.</a:t>
            </a:r>
          </a:p>
          <a:p>
            <a:endParaRPr lang="en-US" dirty="0"/>
          </a:p>
          <a:p>
            <a:r>
              <a:rPr lang="en-US" dirty="0"/>
              <a:t>4-Discuss adaptability in the context of the fast-evolving tech environment and continuous learning as an ongoing requirement.</a:t>
            </a:r>
          </a:p>
        </p:txBody>
      </p:sp>
      <p:sp>
        <p:nvSpPr>
          <p:cNvPr id="4" name="Slide Number Placeholder 3"/>
          <p:cNvSpPr>
            <a:spLocks noGrp="1"/>
          </p:cNvSpPr>
          <p:nvPr>
            <p:ph type="sldNum" sz="quarter" idx="5"/>
          </p:nvPr>
        </p:nvSpPr>
        <p:spPr/>
        <p:txBody>
          <a:bodyPr/>
          <a:lstStyle/>
          <a:p>
            <a:fld id="{23C058E0-0852-DB43-83D6-BD76659FF1D8}" type="slidenum">
              <a:rPr lang="en-US" smtClean="0"/>
              <a:t>2</a:t>
            </a:fld>
            <a:endParaRPr lang="en-US" dirty="0"/>
          </a:p>
        </p:txBody>
      </p:sp>
    </p:spTree>
    <p:extLst>
      <p:ext uri="{BB962C8B-B14F-4D97-AF65-F5344CB8AC3E}">
        <p14:creationId xmlns:p14="http://schemas.microsoft.com/office/powerpoint/2010/main" val="34885144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1-Introduction: Emphasize the importance of reflection to distill the key lessons from the team's experiences throughout the project.</a:t>
            </a:r>
          </a:p>
          <a:p>
            <a:endParaRPr lang="en-US" dirty="0"/>
          </a:p>
          <a:p>
            <a:r>
              <a:rPr lang="en-US" dirty="0"/>
              <a:t>2-Communication as a Lifeline: Underline that clear and frequent communication is crucial, acting as a lifeline that sustains and propels the project forward.</a:t>
            </a:r>
          </a:p>
          <a:p>
            <a:endParaRPr lang="en-US" dirty="0"/>
          </a:p>
          <a:p>
            <a:r>
              <a:rPr lang="en-US" dirty="0"/>
              <a:t>3-Value of Diversity: Discuss how embracing diverse perspectives can lead to a richer array of solutions and enhances the team's adaptability.</a:t>
            </a:r>
          </a:p>
          <a:p>
            <a:endParaRPr lang="en-US" dirty="0"/>
          </a:p>
          <a:p>
            <a:r>
              <a:rPr lang="en-US" dirty="0"/>
              <a:t>4-Power of Tools: Convey how the correct set of tools can rejuvenate a team's workflow, much like an oasis in the desert offers respite and resources.</a:t>
            </a:r>
          </a:p>
          <a:p>
            <a:endParaRPr lang="en-US" dirty="0"/>
          </a:p>
          <a:p>
            <a:r>
              <a:rPr lang="en-US" dirty="0"/>
              <a:t>5-Flexibility in Planning: Highlight the need for flexibility in planning, ready to adapt to the changing project landscape just as one navigates through shifting sands.</a:t>
            </a:r>
          </a:p>
          <a:p>
            <a:endParaRPr lang="en-US" dirty="0"/>
          </a:p>
          <a:p>
            <a:r>
              <a:rPr lang="en-US" dirty="0"/>
              <a:t>6-Community Unity: Close with the lesson that a united team, bonded by a strong spirit of community, can face challenges much like a resilient group of survivors.</a:t>
            </a:r>
          </a:p>
          <a:p>
            <a:endParaRPr lang="en-US" dirty="0"/>
          </a:p>
          <a:p>
            <a:r>
              <a:rPr lang="en-US" dirty="0"/>
              <a:t>7-Conclusion: Encapsulate that these lessons are invaluable, not just for the current project but as enduring principles that will guide future endeavors.</a:t>
            </a:r>
          </a:p>
        </p:txBody>
      </p:sp>
      <p:sp>
        <p:nvSpPr>
          <p:cNvPr id="4" name="Slide Number Placeholder 3"/>
          <p:cNvSpPr>
            <a:spLocks noGrp="1"/>
          </p:cNvSpPr>
          <p:nvPr>
            <p:ph type="sldNum" sz="quarter" idx="5"/>
          </p:nvPr>
        </p:nvSpPr>
        <p:spPr/>
        <p:txBody>
          <a:bodyPr/>
          <a:lstStyle/>
          <a:p>
            <a:fld id="{23C058E0-0852-DB43-83D6-BD76659FF1D8}" type="slidenum">
              <a:rPr lang="en-US" smtClean="0"/>
              <a:t>19</a:t>
            </a:fld>
            <a:endParaRPr lang="en-US" dirty="0"/>
          </a:p>
        </p:txBody>
      </p:sp>
    </p:spTree>
    <p:extLst>
      <p:ext uri="{BB962C8B-B14F-4D97-AF65-F5344CB8AC3E}">
        <p14:creationId xmlns:p14="http://schemas.microsoft.com/office/powerpoint/2010/main" val="800797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1-Illustrate the detrimental impact of vague communication with the example of 'The Ambiguous Specs’.</a:t>
            </a:r>
          </a:p>
          <a:p>
            <a:endParaRPr lang="en-US" dirty="0"/>
          </a:p>
          <a:p>
            <a:r>
              <a:rPr lang="en-US" dirty="0"/>
              <a:t>2-Discuss the consequences of overlooked details with 'The Overlooked Bug’.</a:t>
            </a:r>
          </a:p>
          <a:p>
            <a:endParaRPr lang="en-US" dirty="0"/>
          </a:p>
          <a:p>
            <a:r>
              <a:rPr lang="en-US" dirty="0"/>
              <a:t>3-Explain the wider implications on a company's credibility with 'The Marketing Mix-Up’.</a:t>
            </a:r>
          </a:p>
          <a:p>
            <a:endParaRPr lang="en-US" dirty="0"/>
          </a:p>
          <a:p>
            <a:r>
              <a:rPr lang="en-US" dirty="0"/>
              <a:t>4-Conclude with the key takeaways emphasizing the importance of precise communication, sharing insights, and cohesive messaging.</a:t>
            </a:r>
          </a:p>
        </p:txBody>
      </p:sp>
      <p:sp>
        <p:nvSpPr>
          <p:cNvPr id="4" name="Slide Number Placeholder 3"/>
          <p:cNvSpPr>
            <a:spLocks noGrp="1"/>
          </p:cNvSpPr>
          <p:nvPr>
            <p:ph type="sldNum" sz="quarter" idx="5"/>
          </p:nvPr>
        </p:nvSpPr>
        <p:spPr/>
        <p:txBody>
          <a:bodyPr/>
          <a:lstStyle/>
          <a:p>
            <a:fld id="{23C058E0-0852-DB43-83D6-BD76659FF1D8}" type="slidenum">
              <a:rPr lang="en-US" smtClean="0"/>
              <a:t>3</a:t>
            </a:fld>
            <a:endParaRPr lang="en-US" dirty="0"/>
          </a:p>
        </p:txBody>
      </p:sp>
    </p:spTree>
    <p:extLst>
      <p:ext uri="{BB962C8B-B14F-4D97-AF65-F5344CB8AC3E}">
        <p14:creationId xmlns:p14="http://schemas.microsoft.com/office/powerpoint/2010/main" val="4583195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1-Begin by highlighting the value of diverse perspectives and compare the team to a well-rounded RPG party.</a:t>
            </a:r>
          </a:p>
          <a:p>
            <a:endParaRPr lang="en-US" dirty="0"/>
          </a:p>
          <a:p>
            <a:r>
              <a:rPr lang="en-US" dirty="0"/>
              <a:t>2-Talk about the concept of 'Strength in Numbers' and how collaborative efforts can lead to robust solutions.</a:t>
            </a:r>
          </a:p>
          <a:p>
            <a:endParaRPr lang="en-US" dirty="0"/>
          </a:p>
          <a:p>
            <a:r>
              <a:rPr lang="en-US" dirty="0"/>
              <a:t>3-Stress the importance of shared goals in moving projects forward efficiently.</a:t>
            </a:r>
          </a:p>
          <a:p>
            <a:endParaRPr lang="en-US" dirty="0"/>
          </a:p>
          <a:p>
            <a:r>
              <a:rPr lang="en-US" dirty="0"/>
              <a:t>4-Finish with key takeaways on the amplification of individual capabilities through teamwork and the significance of a collaborative culture.</a:t>
            </a:r>
          </a:p>
        </p:txBody>
      </p:sp>
      <p:sp>
        <p:nvSpPr>
          <p:cNvPr id="4" name="Slide Number Placeholder 3"/>
          <p:cNvSpPr>
            <a:spLocks noGrp="1"/>
          </p:cNvSpPr>
          <p:nvPr>
            <p:ph type="sldNum" sz="quarter" idx="5"/>
          </p:nvPr>
        </p:nvSpPr>
        <p:spPr/>
        <p:txBody>
          <a:bodyPr/>
          <a:lstStyle/>
          <a:p>
            <a:fld id="{23C058E0-0852-DB43-83D6-BD76659FF1D8}" type="slidenum">
              <a:rPr lang="en-US" smtClean="0"/>
              <a:t>5</a:t>
            </a:fld>
            <a:endParaRPr lang="en-US" dirty="0"/>
          </a:p>
        </p:txBody>
      </p:sp>
    </p:spTree>
    <p:extLst>
      <p:ext uri="{BB962C8B-B14F-4D97-AF65-F5344CB8AC3E}">
        <p14:creationId xmlns:p14="http://schemas.microsoft.com/office/powerpoint/2010/main" val="445036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1-Introduction: Begin by highlighting the importance of having a diverse and skilled team in software engineering. Each role is crucial for the success of a project, much like characters in a well-balanced adventure party.</a:t>
            </a:r>
          </a:p>
          <a:p>
            <a:endParaRPr lang="en-US" dirty="0"/>
          </a:p>
          <a:p>
            <a:r>
              <a:rPr lang="en-US" dirty="0"/>
              <a:t>2-Project Manager: Explain how the project manager acts as the team's navigator, keeping the project aligned with its goals and ensuring it stays on schedule and within budget.</a:t>
            </a:r>
          </a:p>
          <a:p>
            <a:endParaRPr lang="en-US" dirty="0"/>
          </a:p>
          <a:p>
            <a:r>
              <a:rPr lang="en-US" dirty="0"/>
              <a:t>3-Product Owner: Discuss the role of the product owner as the visionary who ensures the product meets market needs and user expectations. Emphasize their role in maintaining the project's vision and direction.</a:t>
            </a:r>
          </a:p>
          <a:p>
            <a:endParaRPr lang="en-US" dirty="0"/>
          </a:p>
          <a:p>
            <a:r>
              <a:rPr lang="en-US" dirty="0"/>
              <a:t>4-Development Team: Describe the development team's composition, from senior developers (architects) to junior developers (apprentices). Highlight their expertise in transforming concepts into functional code.</a:t>
            </a:r>
          </a:p>
          <a:p>
            <a:endParaRPr lang="en-US" dirty="0"/>
          </a:p>
          <a:p>
            <a:r>
              <a:rPr lang="en-US" dirty="0"/>
              <a:t>5-Quality Assurance Engineers: Talk about the critical role of QA engineers in maintaining product quality. They are like sentinels, ensuring that the final product is bug-free and reliable through rigorous testing.</a:t>
            </a:r>
          </a:p>
          <a:p>
            <a:endParaRPr lang="en-US" dirty="0"/>
          </a:p>
          <a:p>
            <a:r>
              <a:rPr lang="en-US" dirty="0"/>
              <a:t>6-UI/UX Designers: Mention how UI/UX designers are the artists of the team, focusing on the aesthetic and user-friendly aspect of the product.</a:t>
            </a:r>
          </a:p>
          <a:p>
            <a:endParaRPr lang="en-US" dirty="0"/>
          </a:p>
          <a:p>
            <a:r>
              <a:rPr lang="en-US" dirty="0"/>
              <a:t>7-Technical Writers: Conclude with the role of technical writers, who document the entire process and provide clear instructions and help materials for users and maintainers, ensuring that the product is not just functional but also accessible.</a:t>
            </a:r>
          </a:p>
          <a:p>
            <a:endParaRPr lang="en-US" dirty="0"/>
          </a:p>
          <a:p>
            <a:r>
              <a:rPr lang="en-US" dirty="0"/>
              <a:t>8-Closing: Emphasize the interdependence of these roles and how they all contribute to the successful completion of a software project.</a:t>
            </a:r>
          </a:p>
        </p:txBody>
      </p:sp>
      <p:sp>
        <p:nvSpPr>
          <p:cNvPr id="4" name="Slide Number Placeholder 3"/>
          <p:cNvSpPr>
            <a:spLocks noGrp="1"/>
          </p:cNvSpPr>
          <p:nvPr>
            <p:ph type="sldNum" sz="quarter" idx="5"/>
          </p:nvPr>
        </p:nvSpPr>
        <p:spPr/>
        <p:txBody>
          <a:bodyPr/>
          <a:lstStyle/>
          <a:p>
            <a:fld id="{23C058E0-0852-DB43-83D6-BD76659FF1D8}" type="slidenum">
              <a:rPr lang="en-US" smtClean="0"/>
              <a:t>7</a:t>
            </a:fld>
            <a:endParaRPr lang="en-US" dirty="0"/>
          </a:p>
        </p:txBody>
      </p:sp>
    </p:spTree>
    <p:extLst>
      <p:ext uri="{BB962C8B-B14F-4D97-AF65-F5344CB8AC3E}">
        <p14:creationId xmlns:p14="http://schemas.microsoft.com/office/powerpoint/2010/main" val="2907756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1-Introduction: Start by drawing a parallel between the versatility of a Pip-Boy in the wasteland and how collaboration tools serve a similar multi-functional purpose in software development.</a:t>
            </a:r>
          </a:p>
          <a:p>
            <a:endParaRPr lang="en-US" dirty="0"/>
          </a:p>
          <a:p>
            <a:r>
              <a:rPr lang="en-US" dirty="0"/>
              <a:t>2-Communication Channels: Emphasize the importance of tools like Slack and Microsoft Teams for keeping the team in sync, sharing files, and maintaining fluid communication in real-time.</a:t>
            </a:r>
          </a:p>
          <a:p>
            <a:endParaRPr lang="en-US" dirty="0"/>
          </a:p>
          <a:p>
            <a:r>
              <a:rPr lang="en-US" dirty="0"/>
              <a:t>3-Project Management: Discuss how platforms like JIRA and Trello act as a navigational aid, helping the team visualize progress and manage tasks efficiently.</a:t>
            </a:r>
          </a:p>
          <a:p>
            <a:endParaRPr lang="en-US" dirty="0"/>
          </a:p>
          <a:p>
            <a:r>
              <a:rPr lang="en-US" dirty="0"/>
              <a:t>4-Version Control: Explain the role of GitHub and GitLab in safeguarding the codebase, allowing for historical tracking, peer review, and collaborative contributions.</a:t>
            </a:r>
          </a:p>
          <a:p>
            <a:endParaRPr lang="en-US" dirty="0"/>
          </a:p>
          <a:p>
            <a:r>
              <a:rPr lang="en-US" dirty="0"/>
              <a:t>5-CI/CD: Highlight how Jenkins and GitLab CI/CD automate the software release process, ensuring that software is always in a deployable state and reducing manual deployment efforts.</a:t>
            </a:r>
          </a:p>
          <a:p>
            <a:endParaRPr lang="en-US" dirty="0"/>
          </a:p>
          <a:p>
            <a:r>
              <a:rPr lang="en-US" dirty="0"/>
              <a:t>6-Documentation: Stress the importance of having a single, organized repository for documentation. GitHub, Confluence, and Notion provide a centralized source of information that is crucial for the team's success.</a:t>
            </a:r>
          </a:p>
          <a:p>
            <a:endParaRPr lang="en-US" dirty="0"/>
          </a:p>
          <a:p>
            <a:r>
              <a:rPr lang="en-US" dirty="0"/>
              <a:t>7-Conclusion: Conclude by reinforcing the message that these tools are not just conveniences but necessities in the modern age of software development, streamlining workflows, and fostering a culture of collaboration.</a:t>
            </a:r>
          </a:p>
        </p:txBody>
      </p:sp>
      <p:sp>
        <p:nvSpPr>
          <p:cNvPr id="4" name="Slide Number Placeholder 3"/>
          <p:cNvSpPr>
            <a:spLocks noGrp="1"/>
          </p:cNvSpPr>
          <p:nvPr>
            <p:ph type="sldNum" sz="quarter" idx="5"/>
          </p:nvPr>
        </p:nvSpPr>
        <p:spPr/>
        <p:txBody>
          <a:bodyPr/>
          <a:lstStyle/>
          <a:p>
            <a:fld id="{23C058E0-0852-DB43-83D6-BD76659FF1D8}" type="slidenum">
              <a:rPr lang="en-US" smtClean="0"/>
              <a:t>9</a:t>
            </a:fld>
            <a:endParaRPr lang="en-US" dirty="0"/>
          </a:p>
        </p:txBody>
      </p:sp>
    </p:spTree>
    <p:extLst>
      <p:ext uri="{BB962C8B-B14F-4D97-AF65-F5344CB8AC3E}">
        <p14:creationId xmlns:p14="http://schemas.microsoft.com/office/powerpoint/2010/main" val="3561859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1-Introduction: Start with the analogy that just as the Pip-Boy enhances the abilities of a lone wanderer in the wasteland, collaboration tools significantly boost a software team’s productivity and efficiency.</a:t>
            </a:r>
          </a:p>
          <a:p>
            <a:endParaRPr lang="en-US" dirty="0"/>
          </a:p>
          <a:p>
            <a:r>
              <a:rPr lang="en-US" dirty="0"/>
              <a:t>2-Streamlined Communication: Stress how tools like Slack and Microsoft Teams centralize communication, allowing the team to share information and files quickly, keeping everyone on the same page.</a:t>
            </a:r>
          </a:p>
          <a:p>
            <a:endParaRPr lang="en-US" dirty="0"/>
          </a:p>
          <a:p>
            <a:r>
              <a:rPr lang="en-US" dirty="0"/>
              <a:t>3-Project Management Efficiency: Emphasize the advantages of using JIRA and Trello for tracking the progress of tasks and sprints, which help in maintaining the project's direction and focus.</a:t>
            </a:r>
          </a:p>
          <a:p>
            <a:endParaRPr lang="en-US" dirty="0"/>
          </a:p>
          <a:p>
            <a:r>
              <a:rPr lang="en-US" dirty="0"/>
              <a:t>4-Code Management: Talk about the role of GitHub and GitLab in maintaining code integrity, facilitating peer reviews, and fostering an environment for collaborative coding.</a:t>
            </a:r>
          </a:p>
          <a:p>
            <a:endParaRPr lang="en-US" dirty="0"/>
          </a:p>
          <a:p>
            <a:r>
              <a:rPr lang="en-US" dirty="0"/>
              <a:t>5-Deployment Readiness: Highlight how CI/CD tools like Jenkins and GitLab CI/CD automate the deployment process, ensuring the team can deliver continuous updates and maintain service reliability.</a:t>
            </a:r>
          </a:p>
          <a:p>
            <a:endParaRPr lang="en-US" dirty="0"/>
          </a:p>
          <a:p>
            <a:r>
              <a:rPr lang="en-US" dirty="0"/>
              <a:t>6-Knowledge Sharing: Point out the benefits of having a centralized documentation hub using tools like GitHub, Confluence, and Notion, where knowledge is stored, organized, and easily accessible.</a:t>
            </a:r>
          </a:p>
          <a:p>
            <a:endParaRPr lang="en-US" dirty="0"/>
          </a:p>
          <a:p>
            <a:r>
              <a:rPr lang="en-US" dirty="0"/>
              <a:t>7-Conclusion: Conclude by summarizing that these tools not only enhance individual productivity but also fortify the collaborative spirit, ensuring that the team can face and overcome complex development challenges together.</a:t>
            </a:r>
          </a:p>
        </p:txBody>
      </p:sp>
      <p:sp>
        <p:nvSpPr>
          <p:cNvPr id="4" name="Slide Number Placeholder 3"/>
          <p:cNvSpPr>
            <a:spLocks noGrp="1"/>
          </p:cNvSpPr>
          <p:nvPr>
            <p:ph type="sldNum" sz="quarter" idx="5"/>
          </p:nvPr>
        </p:nvSpPr>
        <p:spPr/>
        <p:txBody>
          <a:bodyPr/>
          <a:lstStyle/>
          <a:p>
            <a:fld id="{23C058E0-0852-DB43-83D6-BD76659FF1D8}" type="slidenum">
              <a:rPr lang="en-US" smtClean="0"/>
              <a:t>11</a:t>
            </a:fld>
            <a:endParaRPr lang="en-US" dirty="0"/>
          </a:p>
        </p:txBody>
      </p:sp>
    </p:spTree>
    <p:extLst>
      <p:ext uri="{BB962C8B-B14F-4D97-AF65-F5344CB8AC3E}">
        <p14:creationId xmlns:p14="http://schemas.microsoft.com/office/powerpoint/2010/main" val="2200979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1-Introduction: Start by introducing the concept of 'silos' in the workplace, explaining that silos refer to the isolation that occurs when departments or teams don't share information with others in the same organization.</a:t>
            </a:r>
          </a:p>
          <a:p>
            <a:endParaRPr lang="en-US" dirty="0"/>
          </a:p>
          <a:p>
            <a:r>
              <a:rPr lang="en-US" dirty="0"/>
              <a:t>2-Background: Mention the company's struggle with siloed departments, where teams worked independently like isolated towers, hindering collaboration and efficiency.</a:t>
            </a:r>
          </a:p>
          <a:p>
            <a:endParaRPr lang="en-US" dirty="0"/>
          </a:p>
          <a:p>
            <a:r>
              <a:rPr lang="en-US" dirty="0"/>
              <a:t>3-Implementation: Describe how collaboration tools were introduced to break down these silos, fostering cross-departmental communication and cooperation.</a:t>
            </a:r>
          </a:p>
          <a:p>
            <a:endParaRPr lang="en-US" dirty="0"/>
          </a:p>
          <a:p>
            <a:r>
              <a:rPr lang="en-US" dirty="0"/>
              <a:t>4-Results: Highlight the outcomes, emphasizing the improved integration between teams, elimination of redundant efforts, and enhanced project synergy.</a:t>
            </a:r>
          </a:p>
          <a:p>
            <a:endParaRPr lang="en-US" dirty="0"/>
          </a:p>
          <a:p>
            <a:r>
              <a:rPr lang="en-US" dirty="0"/>
              <a:t>5-Analysis: Reflect on how breaking down silos led to a more unified team approach, better problem-solving, and a cohesive company culture.</a:t>
            </a:r>
          </a:p>
          <a:p>
            <a:endParaRPr lang="en-US" dirty="0"/>
          </a:p>
          <a:p>
            <a:r>
              <a:rPr lang="en-US" dirty="0"/>
              <a:t>6-Conclusion: Conclude with a summary of the key benefits of using collaboration tools to overcome the challenges of siloed operations in software development teams.</a:t>
            </a:r>
          </a:p>
        </p:txBody>
      </p:sp>
      <p:sp>
        <p:nvSpPr>
          <p:cNvPr id="4" name="Slide Number Placeholder 3"/>
          <p:cNvSpPr>
            <a:spLocks noGrp="1"/>
          </p:cNvSpPr>
          <p:nvPr>
            <p:ph type="sldNum" sz="quarter" idx="5"/>
          </p:nvPr>
        </p:nvSpPr>
        <p:spPr/>
        <p:txBody>
          <a:bodyPr/>
          <a:lstStyle/>
          <a:p>
            <a:fld id="{23C058E0-0852-DB43-83D6-BD76659FF1D8}" type="slidenum">
              <a:rPr lang="en-US" smtClean="0"/>
              <a:t>13</a:t>
            </a:fld>
            <a:endParaRPr lang="en-US" dirty="0"/>
          </a:p>
        </p:txBody>
      </p:sp>
    </p:spTree>
    <p:extLst>
      <p:ext uri="{BB962C8B-B14F-4D97-AF65-F5344CB8AC3E}">
        <p14:creationId xmlns:p14="http://schemas.microsoft.com/office/powerpoint/2010/main" val="3917095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1-Introduction: Begin by emphasizing that collaborative planning serves as the foundation for any successful software project, akin to a blueprint in construction.</a:t>
            </a:r>
          </a:p>
          <a:p>
            <a:endParaRPr lang="en-US" dirty="0"/>
          </a:p>
          <a:p>
            <a:r>
              <a:rPr lang="en-US" dirty="0"/>
              <a:t>2-Goal Setting: Elaborate on the necessity of setting clear, achievable objectives to guide the team's efforts, comparing it to mapping out a path before embarking on a challenging journey.</a:t>
            </a:r>
          </a:p>
          <a:p>
            <a:endParaRPr lang="en-US" dirty="0"/>
          </a:p>
          <a:p>
            <a:r>
              <a:rPr lang="en-US" dirty="0"/>
              <a:t>3-Resource Allocation: Discuss the critical role of determining who is responsible for what tasks and when they are due, likening it to the careful rationing of supplies vital for the success of a long expedition.</a:t>
            </a:r>
          </a:p>
          <a:p>
            <a:endParaRPr lang="en-US" dirty="0"/>
          </a:p>
          <a:p>
            <a:r>
              <a:rPr lang="en-US" dirty="0"/>
              <a:t>4-Risk Assessment: Explain the importance of preemptively identifying potential issues, drawing a parallel to a scout surveying the landscape for potential dangers.</a:t>
            </a:r>
          </a:p>
          <a:p>
            <a:endParaRPr lang="en-US" dirty="0"/>
          </a:p>
          <a:p>
            <a:r>
              <a:rPr lang="en-US" dirty="0"/>
              <a:t>5-Timeline Establishment: Highlight how setting milestones and deadlines helps keep the project on track, much like following a marked trail ensures travelers don't lose their way.</a:t>
            </a:r>
          </a:p>
          <a:p>
            <a:endParaRPr lang="en-US" dirty="0"/>
          </a:p>
          <a:p>
            <a:r>
              <a:rPr lang="en-US" dirty="0"/>
              <a:t>6-Conclusion: Close by reiterating that each component of collaborative planning is interconnected and essential for navigating through the unpredictable terrain of software development.</a:t>
            </a:r>
          </a:p>
        </p:txBody>
      </p:sp>
      <p:sp>
        <p:nvSpPr>
          <p:cNvPr id="4" name="Slide Number Placeholder 3"/>
          <p:cNvSpPr>
            <a:spLocks noGrp="1"/>
          </p:cNvSpPr>
          <p:nvPr>
            <p:ph type="sldNum" sz="quarter" idx="5"/>
          </p:nvPr>
        </p:nvSpPr>
        <p:spPr/>
        <p:txBody>
          <a:bodyPr/>
          <a:lstStyle/>
          <a:p>
            <a:fld id="{23C058E0-0852-DB43-83D6-BD76659FF1D8}" type="slidenum">
              <a:rPr lang="en-US" smtClean="0"/>
              <a:t>15</a:t>
            </a:fld>
            <a:endParaRPr lang="en-US" dirty="0"/>
          </a:p>
        </p:txBody>
      </p:sp>
    </p:spTree>
    <p:extLst>
      <p:ext uri="{BB962C8B-B14F-4D97-AF65-F5344CB8AC3E}">
        <p14:creationId xmlns:p14="http://schemas.microsoft.com/office/powerpoint/2010/main" val="821740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1-Introduction: Begin by explaining that gathering intel within a software team is about sharing knowledge and experience to strengthen the project's outcomes.</a:t>
            </a:r>
          </a:p>
          <a:p>
            <a:endParaRPr lang="en-US" dirty="0"/>
          </a:p>
          <a:p>
            <a:r>
              <a:rPr lang="en-US" dirty="0"/>
              <a:t>2-Brainstorming Sessions: Describe brainstorming as a dynamic process where the team collaboratively generates ideas and solutions, much like a group sharing resources for mutual benefit.</a:t>
            </a:r>
          </a:p>
          <a:p>
            <a:endParaRPr lang="en-US" dirty="0"/>
          </a:p>
          <a:p>
            <a:r>
              <a:rPr lang="en-US" dirty="0"/>
              <a:t>3-Retrospectives: Emphasize the value of retrospectives in learning from past phases of the project, comparing it to soldiers debriefing after a mission to improve future tactics.</a:t>
            </a:r>
          </a:p>
          <a:p>
            <a:endParaRPr lang="en-US" dirty="0"/>
          </a:p>
          <a:p>
            <a:r>
              <a:rPr lang="en-US" dirty="0"/>
              <a:t>4-Pair/Trio Programming: Explain how pair or trio programming increases code quality and fosters mentorship, similar to how scouts support each other in the field.</a:t>
            </a:r>
          </a:p>
          <a:p>
            <a:endParaRPr lang="en-US" dirty="0"/>
          </a:p>
          <a:p>
            <a:r>
              <a:rPr lang="en-US" dirty="0"/>
              <a:t>5-Code Reviews: Stress the importance of peer reviews for maintaining high standards of code quality, serving as a preventative measure like watchful guardians.</a:t>
            </a:r>
          </a:p>
          <a:p>
            <a:endParaRPr lang="en-US" dirty="0"/>
          </a:p>
          <a:p>
            <a:r>
              <a:rPr lang="en-US" dirty="0"/>
              <a:t>6-Daily Stand-ups: Highlight the role of daily stand-ups in keeping the team aligned and focused on daily goals, akin to a strategic briefing before starting the day's journey.</a:t>
            </a:r>
          </a:p>
          <a:p>
            <a:endParaRPr lang="en-US" dirty="0"/>
          </a:p>
          <a:p>
            <a:r>
              <a:rPr lang="en-US" dirty="0"/>
              <a:t>7-Conclusion: Conclude by reinforcing that these collaborative techniques are critical tools for ensuring the team is constantly learning, adapting, and moving forward together.</a:t>
            </a:r>
          </a:p>
        </p:txBody>
      </p:sp>
      <p:sp>
        <p:nvSpPr>
          <p:cNvPr id="4" name="Slide Number Placeholder 3"/>
          <p:cNvSpPr>
            <a:spLocks noGrp="1"/>
          </p:cNvSpPr>
          <p:nvPr>
            <p:ph type="sldNum" sz="quarter" idx="5"/>
          </p:nvPr>
        </p:nvSpPr>
        <p:spPr/>
        <p:txBody>
          <a:bodyPr/>
          <a:lstStyle/>
          <a:p>
            <a:fld id="{23C058E0-0852-DB43-83D6-BD76659FF1D8}" type="slidenum">
              <a:rPr lang="en-US" smtClean="0"/>
              <a:t>17</a:t>
            </a:fld>
            <a:endParaRPr lang="en-US" dirty="0"/>
          </a:p>
        </p:txBody>
      </p:sp>
    </p:spTree>
    <p:extLst>
      <p:ext uri="{BB962C8B-B14F-4D97-AF65-F5344CB8AC3E}">
        <p14:creationId xmlns:p14="http://schemas.microsoft.com/office/powerpoint/2010/main" val="311478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F51FEA09-E4BD-0741-D624-EED4A231C599}"/>
              </a:ext>
            </a:extLst>
          </p:cNvPr>
          <p:cNvSpPr/>
          <p:nvPr userDrawn="1"/>
        </p:nvSpPr>
        <p:spPr>
          <a:xfrm rot="10800000">
            <a:off x="853427"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0"/>
                </a:schemeClr>
              </a:gs>
              <a:gs pos="99000">
                <a:schemeClr val="accent3">
                  <a:alpha val="71647"/>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9">
            <a:extLst>
              <a:ext uri="{FF2B5EF4-FFF2-40B4-BE49-F238E27FC236}">
                <a16:creationId xmlns:a16="http://schemas.microsoft.com/office/drawing/2014/main" id="{B707B5BA-AB15-D1EF-EBC5-F38FCE20FC52}"/>
              </a:ext>
            </a:extLst>
          </p:cNvPr>
          <p:cNvSpPr/>
          <p:nvPr userDrawn="1"/>
        </p:nvSpPr>
        <p:spPr>
          <a:xfrm rot="710202" flipV="1">
            <a:off x="-145573" y="4175628"/>
            <a:ext cx="6040006" cy="3240870"/>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97000">
                <a:schemeClr val="accent3">
                  <a:lumMod val="50000"/>
                  <a:alpha val="21210"/>
                </a:schemeClr>
              </a:gs>
              <a:gs pos="72000">
                <a:schemeClr val="accent4">
                  <a:lumMod val="50000"/>
                </a:schemeClr>
              </a:gs>
              <a:gs pos="3000">
                <a:schemeClr val="accent6">
                  <a:alpha val="53787"/>
                </a:schemeClr>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cxnSp>
        <p:nvCxnSpPr>
          <p:cNvPr id="6" name="Straight Connector 5">
            <a:extLst>
              <a:ext uri="{FF2B5EF4-FFF2-40B4-BE49-F238E27FC236}">
                <a16:creationId xmlns:a16="http://schemas.microsoft.com/office/drawing/2014/main" id="{21AF73CC-B23B-6DCD-7E3E-8213485DF9B7}"/>
              </a:ext>
            </a:extLst>
          </p:cNvPr>
          <p:cNvCxnSpPr>
            <a:cxnSpLocks/>
          </p:cNvCxnSpPr>
          <p:nvPr userDrawn="1"/>
        </p:nvCxnSpPr>
        <p:spPr>
          <a:xfrm rot="5400000">
            <a:off x="6095999" y="3104925"/>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Freeform 1">
            <a:extLst>
              <a:ext uri="{FF2B5EF4-FFF2-40B4-BE49-F238E27FC236}">
                <a16:creationId xmlns:a16="http://schemas.microsoft.com/office/drawing/2014/main" id="{0319ECD0-7050-C18F-AC35-7F8DFA288A58}"/>
              </a:ext>
            </a:extLst>
          </p:cNvPr>
          <p:cNvSpPr/>
          <p:nvPr userDrawn="1"/>
        </p:nvSpPr>
        <p:spPr>
          <a:xfrm>
            <a:off x="-24334" y="1"/>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1">
                  <a:alpha val="31889"/>
                </a:schemeClr>
              </a:gs>
              <a:gs pos="77000">
                <a:schemeClr val="accent3">
                  <a:lumMod val="25000"/>
                  <a:alpha val="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3">
            <a:extLst>
              <a:ext uri="{FF2B5EF4-FFF2-40B4-BE49-F238E27FC236}">
                <a16:creationId xmlns:a16="http://schemas.microsoft.com/office/drawing/2014/main" id="{332954FC-1C1B-B277-413F-3CBA66FD1EAD}"/>
              </a:ext>
            </a:extLst>
          </p:cNvPr>
          <p:cNvSpPr/>
          <p:nvPr userDrawn="1"/>
        </p:nvSpPr>
        <p:spPr>
          <a:xfrm flipH="1" flipV="1">
            <a:off x="-26982" y="9939"/>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50000"/>
                </a:schemeClr>
              </a:gs>
              <a:gs pos="77000">
                <a:schemeClr val="accent3">
                  <a:lumMod val="25000"/>
                  <a:alpha val="0"/>
                </a:schemeClr>
              </a:gs>
            </a:gsLst>
            <a:path path="circle">
              <a:fillToRect t="100000" r="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4">
            <a:extLst>
              <a:ext uri="{FF2B5EF4-FFF2-40B4-BE49-F238E27FC236}">
                <a16:creationId xmlns:a16="http://schemas.microsoft.com/office/drawing/2014/main" id="{9AD65933-4DAE-2A46-C7F9-2A20CB244088}"/>
              </a:ext>
            </a:extLst>
          </p:cNvPr>
          <p:cNvSpPr/>
          <p:nvPr userDrawn="1"/>
        </p:nvSpPr>
        <p:spPr>
          <a:xfrm>
            <a:off x="4603793" y="0"/>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41000">
                <a:schemeClr val="accent5">
                  <a:alpha val="21000"/>
                </a:schemeClr>
              </a:gs>
              <a:gs pos="98000">
                <a:schemeClr val="accent5">
                  <a:lumMod val="50000"/>
                </a:schemeClr>
              </a:gs>
            </a:gsLst>
            <a:lin ang="13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5">
            <a:extLst>
              <a:ext uri="{FF2B5EF4-FFF2-40B4-BE49-F238E27FC236}">
                <a16:creationId xmlns:a16="http://schemas.microsoft.com/office/drawing/2014/main" id="{078C0FDD-401B-0E80-5823-215C99BAE6B2}"/>
              </a:ext>
            </a:extLst>
          </p:cNvPr>
          <p:cNvSpPr/>
          <p:nvPr userDrawn="1"/>
        </p:nvSpPr>
        <p:spPr>
          <a:xfrm rot="710202" flipH="1">
            <a:off x="6511239" y="-551340"/>
            <a:ext cx="5838132" cy="3132551"/>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100000">
                <a:schemeClr val="accent4">
                  <a:lumMod val="75000"/>
                  <a:alpha val="19000"/>
                </a:schemeClr>
              </a:gs>
              <a:gs pos="0">
                <a:schemeClr val="accent6">
                  <a:alpha val="61994"/>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243584" y="2176272"/>
            <a:ext cx="9921240" cy="1481328"/>
          </a:xfrm>
        </p:spPr>
        <p:txBody>
          <a:bodyPr anchor="b">
            <a:no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42611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569340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Three Column">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C4226C42-B02E-1D4B-77B4-BF0257C6041E}"/>
              </a:ext>
            </a:extLst>
          </p:cNvPr>
          <p:cNvSpPr/>
          <p:nvPr userDrawn="1"/>
        </p:nvSpPr>
        <p:spPr>
          <a:xfrm>
            <a:off x="19485" y="0"/>
            <a:ext cx="6721146" cy="6858000"/>
          </a:xfrm>
          <a:custGeom>
            <a:avLst/>
            <a:gdLst>
              <a:gd name="connsiteX0" fmla="*/ 0 w 6721146"/>
              <a:gd name="connsiteY0" fmla="*/ 0 h 6858000"/>
              <a:gd name="connsiteX1" fmla="*/ 399503 w 6721146"/>
              <a:gd name="connsiteY1" fmla="*/ 0 h 6858000"/>
              <a:gd name="connsiteX2" fmla="*/ 395119 w 6721146"/>
              <a:gd name="connsiteY2" fmla="*/ 19864 h 6858000"/>
              <a:gd name="connsiteX3" fmla="*/ 244176 w 6721146"/>
              <a:gd name="connsiteY3" fmla="*/ 529296 h 6858000"/>
              <a:gd name="connsiteX4" fmla="*/ 993095 w 6721146"/>
              <a:gd name="connsiteY4" fmla="*/ 5197987 h 6858000"/>
              <a:gd name="connsiteX5" fmla="*/ 4989455 w 6721146"/>
              <a:gd name="connsiteY5" fmla="*/ 6468602 h 6858000"/>
              <a:gd name="connsiteX6" fmla="*/ 6648701 w 6721146"/>
              <a:gd name="connsiteY6" fmla="*/ 6787937 h 6858000"/>
              <a:gd name="connsiteX7" fmla="*/ 6721146 w 6721146"/>
              <a:gd name="connsiteY7" fmla="*/ 6858000 h 6858000"/>
              <a:gd name="connsiteX8" fmla="*/ 0 w 6721146"/>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1146" h="6858000">
                <a:moveTo>
                  <a:pt x="0" y="0"/>
                </a:moveTo>
                <a:lnTo>
                  <a:pt x="399503" y="0"/>
                </a:lnTo>
                <a:lnTo>
                  <a:pt x="395119" y="19864"/>
                </a:lnTo>
                <a:cubicBezTo>
                  <a:pt x="355531" y="180505"/>
                  <a:pt x="305509" y="350292"/>
                  <a:pt x="244176" y="529296"/>
                </a:cubicBezTo>
                <a:cubicBezTo>
                  <a:pt x="-223599" y="2697668"/>
                  <a:pt x="276778" y="4254046"/>
                  <a:pt x="993095" y="5197987"/>
                </a:cubicBezTo>
                <a:cubicBezTo>
                  <a:pt x="1709415" y="6141924"/>
                  <a:pt x="3704883" y="6653220"/>
                  <a:pt x="4989455" y="6468602"/>
                </a:cubicBezTo>
                <a:cubicBezTo>
                  <a:pt x="5774573" y="6353740"/>
                  <a:pt x="6315041" y="6502080"/>
                  <a:pt x="6648701" y="6787937"/>
                </a:cubicBezTo>
                <a:lnTo>
                  <a:pt x="6721146" y="6858000"/>
                </a:lnTo>
                <a:lnTo>
                  <a:pt x="0" y="6858000"/>
                </a:lnTo>
                <a:close/>
              </a:path>
            </a:pathLst>
          </a:custGeom>
          <a:gradFill flip="none" rotWithShape="1">
            <a:gsLst>
              <a:gs pos="73000">
                <a:schemeClr val="accent3">
                  <a:lumMod val="25000"/>
                </a:schemeClr>
              </a:gs>
              <a:gs pos="0">
                <a:schemeClr val="accent1">
                  <a:alpha val="2964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8" name="Freeform: Shape 17">
            <a:extLst>
              <a:ext uri="{FF2B5EF4-FFF2-40B4-BE49-F238E27FC236}">
                <a16:creationId xmlns:a16="http://schemas.microsoft.com/office/drawing/2014/main" id="{260C6EA0-9137-97A8-7C78-0FCD8675F1B0}"/>
              </a:ext>
            </a:extLst>
          </p:cNvPr>
          <p:cNvSpPr/>
          <p:nvPr userDrawn="1"/>
        </p:nvSpPr>
        <p:spPr>
          <a:xfrm>
            <a:off x="8497" y="7662"/>
            <a:ext cx="4591137" cy="3588767"/>
          </a:xfrm>
          <a:custGeom>
            <a:avLst/>
            <a:gdLst>
              <a:gd name="connsiteX0" fmla="*/ 0 w 4591137"/>
              <a:gd name="connsiteY0" fmla="*/ 0 h 3588767"/>
              <a:gd name="connsiteX1" fmla="*/ 4591137 w 4591137"/>
              <a:gd name="connsiteY1" fmla="*/ 0 h 3588767"/>
              <a:gd name="connsiteX2" fmla="*/ 4458037 w 4591137"/>
              <a:gd name="connsiteY2" fmla="*/ 139038 h 3588767"/>
              <a:gd name="connsiteX3" fmla="*/ 3406398 w 4591137"/>
              <a:gd name="connsiteY3" fmla="*/ 1512312 h 3588767"/>
              <a:gd name="connsiteX4" fmla="*/ 202105 w 4591137"/>
              <a:gd name="connsiteY4" fmla="*/ 3554432 h 3588767"/>
              <a:gd name="connsiteX5" fmla="*/ 0 w 4591137"/>
              <a:gd name="connsiteY5" fmla="*/ 3506319 h 3588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1137" h="3588767">
                <a:moveTo>
                  <a:pt x="0" y="0"/>
                </a:moveTo>
                <a:lnTo>
                  <a:pt x="4591137" y="0"/>
                </a:lnTo>
                <a:lnTo>
                  <a:pt x="4458037" y="139038"/>
                </a:lnTo>
                <a:cubicBezTo>
                  <a:pt x="4038035" y="589101"/>
                  <a:pt x="3677988" y="1055885"/>
                  <a:pt x="3406398" y="1512312"/>
                </a:cubicBezTo>
                <a:cubicBezTo>
                  <a:pt x="2398561" y="3215836"/>
                  <a:pt x="1221089" y="3736280"/>
                  <a:pt x="202105" y="3554432"/>
                </a:cubicBezTo>
                <a:lnTo>
                  <a:pt x="0" y="3506319"/>
                </a:lnTo>
                <a:close/>
              </a:path>
            </a:pathLst>
          </a:custGeom>
          <a:gradFill flip="none" rotWithShape="1">
            <a:gsLst>
              <a:gs pos="0">
                <a:schemeClr val="accent3">
                  <a:lumMod val="25000"/>
                  <a:alpha val="55687"/>
                </a:schemeClr>
              </a:gs>
              <a:gs pos="99000">
                <a:schemeClr val="accent1">
                  <a:lumMod val="60000"/>
                  <a:lumOff val="40000"/>
                  <a:alpha val="20003"/>
                </a:schemeClr>
              </a:gs>
            </a:gsLst>
            <a:lin ang="189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4" name="Freeform 24">
            <a:extLst>
              <a:ext uri="{FF2B5EF4-FFF2-40B4-BE49-F238E27FC236}">
                <a16:creationId xmlns:a16="http://schemas.microsoft.com/office/drawing/2014/main" id="{2698A246-2716-9361-4EDE-2498058A4C3A}"/>
              </a:ext>
            </a:extLst>
          </p:cNvPr>
          <p:cNvSpPr/>
          <p:nvPr userDrawn="1"/>
        </p:nvSpPr>
        <p:spPr>
          <a:xfrm>
            <a:off x="0" y="0"/>
            <a:ext cx="1893320" cy="2085274"/>
          </a:xfrm>
          <a:custGeom>
            <a:avLst/>
            <a:gdLst>
              <a:gd name="connsiteX0" fmla="*/ 0 w 1893320"/>
              <a:gd name="connsiteY0" fmla="*/ 0 h 2085274"/>
              <a:gd name="connsiteX1" fmla="*/ 1893320 w 1893320"/>
              <a:gd name="connsiteY1" fmla="*/ 0 h 2085274"/>
              <a:gd name="connsiteX2" fmla="*/ 1836420 w 1893320"/>
              <a:gd name="connsiteY2" fmla="*/ 89992 h 2085274"/>
              <a:gd name="connsiteX3" fmla="*/ 1471130 w 1893320"/>
              <a:gd name="connsiteY3" fmla="*/ 883842 h 2085274"/>
              <a:gd name="connsiteX4" fmla="*/ 90049 w 1893320"/>
              <a:gd name="connsiteY4" fmla="*/ 2071651 h 2085274"/>
              <a:gd name="connsiteX5" fmla="*/ 0 w 1893320"/>
              <a:gd name="connsiteY5" fmla="*/ 2052168 h 2085274"/>
              <a:gd name="connsiteX6" fmla="*/ 0 w 1893320"/>
              <a:gd name="connsiteY6" fmla="*/ 0 h 2085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3320" h="2085274">
                <a:moveTo>
                  <a:pt x="0" y="0"/>
                </a:moveTo>
                <a:lnTo>
                  <a:pt x="1893320" y="0"/>
                </a:lnTo>
                <a:lnTo>
                  <a:pt x="1836420" y="89992"/>
                </a:lnTo>
                <a:cubicBezTo>
                  <a:pt x="1676137" y="357859"/>
                  <a:pt x="1549717" y="629674"/>
                  <a:pt x="1471130" y="883842"/>
                </a:cubicBezTo>
                <a:cubicBezTo>
                  <a:pt x="1174602" y="1851540"/>
                  <a:pt x="614067" y="2156914"/>
                  <a:pt x="90049" y="2071651"/>
                </a:cubicBezTo>
                <a:lnTo>
                  <a:pt x="0" y="2052168"/>
                </a:lnTo>
                <a:lnTo>
                  <a:pt x="0" y="0"/>
                </a:lnTo>
                <a:close/>
              </a:path>
            </a:pathLst>
          </a:custGeom>
          <a:solidFill>
            <a:schemeClr val="accent5">
              <a:lumMod val="50000"/>
              <a:alpha val="1074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F9A7DD52-C2B0-2B91-92C0-905899BB578D}"/>
              </a:ext>
            </a:extLst>
          </p:cNvPr>
          <p:cNvSpPr/>
          <p:nvPr userDrawn="1"/>
        </p:nvSpPr>
        <p:spPr>
          <a:xfrm>
            <a:off x="2" y="5262792"/>
            <a:ext cx="2809260" cy="1595208"/>
          </a:xfrm>
          <a:custGeom>
            <a:avLst/>
            <a:gdLst>
              <a:gd name="connsiteX0" fmla="*/ 0 w 2809260"/>
              <a:gd name="connsiteY0" fmla="*/ 0 h 1595208"/>
              <a:gd name="connsiteX1" fmla="*/ 101140 w 2809260"/>
              <a:gd name="connsiteY1" fmla="*/ 117015 h 1595208"/>
              <a:gd name="connsiteX2" fmla="*/ 2208849 w 2809260"/>
              <a:gd name="connsiteY2" fmla="*/ 1381471 h 1595208"/>
              <a:gd name="connsiteX3" fmla="*/ 2746965 w 2809260"/>
              <a:gd name="connsiteY3" fmla="*/ 1562268 h 1595208"/>
              <a:gd name="connsiteX4" fmla="*/ 2809260 w 2809260"/>
              <a:gd name="connsiteY4" fmla="*/ 1595208 h 1595208"/>
              <a:gd name="connsiteX5" fmla="*/ 0 w 2809260"/>
              <a:gd name="connsiteY5" fmla="*/ 1595207 h 1595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09260" h="1595208">
                <a:moveTo>
                  <a:pt x="0" y="0"/>
                </a:moveTo>
                <a:lnTo>
                  <a:pt x="101140" y="117015"/>
                </a:lnTo>
                <a:cubicBezTo>
                  <a:pt x="653434" y="714877"/>
                  <a:pt x="1509442" y="1220329"/>
                  <a:pt x="2208849" y="1381471"/>
                </a:cubicBezTo>
                <a:cubicBezTo>
                  <a:pt x="2416303" y="1428716"/>
                  <a:pt x="2594874" y="1490011"/>
                  <a:pt x="2746965" y="1562268"/>
                </a:cubicBezTo>
                <a:lnTo>
                  <a:pt x="2809260" y="1595208"/>
                </a:lnTo>
                <a:lnTo>
                  <a:pt x="0" y="1595207"/>
                </a:lnTo>
                <a:close/>
              </a:path>
            </a:pathLst>
          </a:custGeom>
          <a:gradFill flip="none" rotWithShape="1">
            <a:gsLst>
              <a:gs pos="98000">
                <a:schemeClr val="accent5">
                  <a:lumMod val="50000"/>
                  <a:alpha val="67000"/>
                </a:schemeClr>
              </a:gs>
              <a:gs pos="0">
                <a:schemeClr val="accent6">
                  <a:alpha val="4500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6" name="Freeform 29">
            <a:extLst>
              <a:ext uri="{FF2B5EF4-FFF2-40B4-BE49-F238E27FC236}">
                <a16:creationId xmlns:a16="http://schemas.microsoft.com/office/drawing/2014/main" id="{73541AB3-4000-4259-4112-06DA0F0728A5}"/>
              </a:ext>
            </a:extLst>
          </p:cNvPr>
          <p:cNvSpPr/>
          <p:nvPr userDrawn="1"/>
        </p:nvSpPr>
        <p:spPr>
          <a:xfrm>
            <a:off x="10193397" y="2730129"/>
            <a:ext cx="1979119" cy="4127871"/>
          </a:xfrm>
          <a:custGeom>
            <a:avLst/>
            <a:gdLst>
              <a:gd name="connsiteX0" fmla="*/ 1979119 w 1979119"/>
              <a:gd name="connsiteY0" fmla="*/ 0 h 4127871"/>
              <a:gd name="connsiteX1" fmla="*/ 1979119 w 1979119"/>
              <a:gd name="connsiteY1" fmla="*/ 4127871 h 4127871"/>
              <a:gd name="connsiteX2" fmla="*/ 0 w 1979119"/>
              <a:gd name="connsiteY2" fmla="*/ 4127871 h 4127871"/>
              <a:gd name="connsiteX3" fmla="*/ 113381 w 1979119"/>
              <a:gd name="connsiteY3" fmla="*/ 3939685 h 4127871"/>
              <a:gd name="connsiteX4" fmla="*/ 893390 w 1979119"/>
              <a:gd name="connsiteY4" fmla="*/ 1926136 h 4127871"/>
              <a:gd name="connsiteX5" fmla="*/ 1827429 w 1979119"/>
              <a:gd name="connsiteY5" fmla="*/ 103152 h 4127871"/>
              <a:gd name="connsiteX6" fmla="*/ 1979119 w 1979119"/>
              <a:gd name="connsiteY6" fmla="*/ 0 h 412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9119" h="4127871">
                <a:moveTo>
                  <a:pt x="1979119" y="0"/>
                </a:moveTo>
                <a:lnTo>
                  <a:pt x="1979119" y="4127871"/>
                </a:lnTo>
                <a:lnTo>
                  <a:pt x="0" y="4127871"/>
                </a:lnTo>
                <a:lnTo>
                  <a:pt x="113381" y="3939685"/>
                </a:lnTo>
                <a:cubicBezTo>
                  <a:pt x="496433" y="3268400"/>
                  <a:pt x="776925" y="2555572"/>
                  <a:pt x="893390" y="1926136"/>
                </a:cubicBezTo>
                <a:cubicBezTo>
                  <a:pt x="1059875" y="1013485"/>
                  <a:pt x="1404160" y="429246"/>
                  <a:pt x="1827429" y="103152"/>
                </a:cubicBezTo>
                <a:lnTo>
                  <a:pt x="1979119" y="0"/>
                </a:lnTo>
                <a:close/>
              </a:path>
            </a:pathLst>
          </a:custGeom>
          <a:gradFill>
            <a:gsLst>
              <a:gs pos="83000">
                <a:schemeClr val="accent5">
                  <a:lumMod val="58000"/>
                  <a:alpha val="35019"/>
                </a:schemeClr>
              </a:gs>
              <a:gs pos="0">
                <a:schemeClr val="accent6">
                  <a:lumMod val="89923"/>
                  <a:lumOff val="10077"/>
                  <a:alpha val="3555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dirty="0"/>
              <a:t>Click to edit Master title style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754880"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754880"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endParaRPr lang="en-US" dirty="0"/>
          </a:p>
        </p:txBody>
      </p:sp>
      <p:cxnSp>
        <p:nvCxnSpPr>
          <p:cNvPr id="21" name="Straight Connector 20">
            <a:extLst>
              <a:ext uri="{FF2B5EF4-FFF2-40B4-BE49-F238E27FC236}">
                <a16:creationId xmlns:a16="http://schemas.microsoft.com/office/drawing/2014/main" id="{DC963910-7C6F-7474-84FF-C53D235027B8}"/>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 Placeholder 4">
            <a:extLst>
              <a:ext uri="{FF2B5EF4-FFF2-40B4-BE49-F238E27FC236}">
                <a16:creationId xmlns:a16="http://schemas.microsoft.com/office/drawing/2014/main" id="{43CEC7BC-C46D-D3AD-22D8-8737322B7E20}"/>
              </a:ext>
            </a:extLst>
          </p:cNvPr>
          <p:cNvSpPr>
            <a:spLocks noGrp="1"/>
          </p:cNvSpPr>
          <p:nvPr>
            <p:ph type="body" sz="quarter" idx="13"/>
          </p:nvPr>
        </p:nvSpPr>
        <p:spPr>
          <a:xfrm>
            <a:off x="7973568"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5" name="Content Placeholder 5">
            <a:extLst>
              <a:ext uri="{FF2B5EF4-FFF2-40B4-BE49-F238E27FC236}">
                <a16:creationId xmlns:a16="http://schemas.microsoft.com/office/drawing/2014/main" id="{658FA801-D400-D7FB-6241-4A41BBAAA0D1}"/>
              </a:ext>
            </a:extLst>
          </p:cNvPr>
          <p:cNvSpPr>
            <a:spLocks noGrp="1"/>
          </p:cNvSpPr>
          <p:nvPr>
            <p:ph sz="quarter" idx="14"/>
          </p:nvPr>
        </p:nvSpPr>
        <p:spPr>
          <a:xfrm>
            <a:off x="7973568"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03394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832104"/>
            <a:ext cx="8878824" cy="1069848"/>
          </a:xfrm>
        </p:spPr>
        <p:txBody>
          <a:bodyPr anchor="b"/>
          <a:lstStyle>
            <a:lvl1pPr algn="ctr">
              <a:defRPr/>
            </a:lvl1pPr>
          </a:lstStyle>
          <a:p>
            <a:r>
              <a:rPr lang="en-US" dirty="0"/>
              <a:t>Click to edit Master title style</a:t>
            </a:r>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5" name="Oval 4">
            <a:extLst>
              <a:ext uri="{FF2B5EF4-FFF2-40B4-BE49-F238E27FC236}">
                <a16:creationId xmlns:a16="http://schemas.microsoft.com/office/drawing/2014/main" id="{31740CAD-6CDA-9014-8875-BCECEECE0522}"/>
              </a:ext>
            </a:extLst>
          </p:cNvPr>
          <p:cNvSpPr/>
          <p:nvPr userDrawn="1"/>
        </p:nvSpPr>
        <p:spPr>
          <a:xfrm flipH="1">
            <a:off x="3791017" y="2349814"/>
            <a:ext cx="2058045" cy="205804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16E536D1-EF07-9062-CA32-986876ED933F}"/>
              </a:ext>
            </a:extLst>
          </p:cNvPr>
          <p:cNvSpPr/>
          <p:nvPr userDrawn="1"/>
        </p:nvSpPr>
        <p:spPr>
          <a:xfrm flipH="1">
            <a:off x="8929767" y="2349814"/>
            <a:ext cx="2058045" cy="205804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5D09D35C-DD66-8B6A-98FE-003262BBE72D}"/>
              </a:ext>
            </a:extLst>
          </p:cNvPr>
          <p:cNvSpPr/>
          <p:nvPr userDrawn="1"/>
        </p:nvSpPr>
        <p:spPr>
          <a:xfrm flipH="1">
            <a:off x="6342947" y="2349814"/>
            <a:ext cx="2058045" cy="205804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F0E263D2-96A8-9EB3-2175-1DB2FD5CB609}"/>
              </a:ext>
            </a:extLst>
          </p:cNvPr>
          <p:cNvSpPr/>
          <p:nvPr userDrawn="1"/>
        </p:nvSpPr>
        <p:spPr>
          <a:xfrm flipH="1">
            <a:off x="1247942" y="2349814"/>
            <a:ext cx="2058045" cy="205804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042524"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dirty="0"/>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042524" y="4879877"/>
            <a:ext cx="2468880" cy="274638"/>
          </a:xfrm>
        </p:spPr>
        <p:txBody>
          <a:bodyPr anchor="t"/>
          <a:lstStyle>
            <a:lvl1pPr marL="0" indent="0" algn="ctr">
              <a:lnSpc>
                <a:spcPct val="100000"/>
              </a:lnSpc>
              <a:spcBef>
                <a:spcPts val="0"/>
              </a:spcBef>
              <a:buNone/>
              <a:defRPr sz="1600" spc="0" baseline="0"/>
            </a:lvl1pPr>
          </a:lstStyle>
          <a:p>
            <a:pPr lvl="0"/>
            <a:r>
              <a:rPr lang="en-US" dirty="0"/>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62712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dirty="0"/>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627120" y="4879877"/>
            <a:ext cx="2468880" cy="274638"/>
          </a:xfrm>
        </p:spPr>
        <p:txBody>
          <a:bodyPr anchor="t"/>
          <a:lstStyle>
            <a:lvl1pPr marL="0" indent="0" algn="ctr">
              <a:lnSpc>
                <a:spcPct val="100000"/>
              </a:lnSpc>
              <a:spcBef>
                <a:spcPts val="0"/>
              </a:spcBef>
              <a:buNone/>
              <a:defRPr sz="1600" spc="0" baseline="0"/>
            </a:lvl1pPr>
          </a:lstStyle>
          <a:p>
            <a:pPr lvl="0"/>
            <a:r>
              <a:rPr lang="en-US" dirty="0"/>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09600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dirty="0"/>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096000" y="4879877"/>
            <a:ext cx="2468880" cy="274638"/>
          </a:xfrm>
        </p:spPr>
        <p:txBody>
          <a:bodyPr anchor="t"/>
          <a:lstStyle>
            <a:lvl1pPr marL="0" indent="0" algn="ctr">
              <a:lnSpc>
                <a:spcPct val="100000"/>
              </a:lnSpc>
              <a:spcBef>
                <a:spcPts val="0"/>
              </a:spcBef>
              <a:buNone/>
              <a:defRPr sz="1600" spc="0" baseline="0"/>
            </a:lvl1pPr>
          </a:lstStyle>
          <a:p>
            <a:pPr lvl="0"/>
            <a:r>
              <a:rPr lang="en-US" dirty="0"/>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24349"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dirty="0"/>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24349" y="4879877"/>
            <a:ext cx="2468880" cy="274638"/>
          </a:xfrm>
        </p:spPr>
        <p:txBody>
          <a:bodyPr anchor="t"/>
          <a:lstStyle>
            <a:lvl1pPr marL="0" indent="0" algn="ctr">
              <a:lnSpc>
                <a:spcPct val="100000"/>
              </a:lnSpc>
              <a:spcBef>
                <a:spcPts val="0"/>
              </a:spcBef>
              <a:buNone/>
              <a:defRPr sz="1600" spc="0" baseline="0"/>
            </a:lvl1pPr>
          </a:lstStyle>
          <a:p>
            <a:pPr lvl="0"/>
            <a:r>
              <a:rPr lang="en-US" dirty="0"/>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399285" y="2505584"/>
            <a:ext cx="1746504" cy="1746504"/>
          </a:xfrm>
          <a:prstGeom prst="ellipse">
            <a:avLst/>
          </a:prstGeom>
        </p:spPr>
        <p:txBody>
          <a:bodyPr anchor="ctr"/>
          <a:lstStyle>
            <a:lvl1pPr marL="0" indent="0" algn="ctr">
              <a:buNone/>
              <a:defRPr sz="1100"/>
            </a:lvl1pPr>
          </a:lstStyle>
          <a:p>
            <a:endParaRPr lang="en-US" dirty="0"/>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3946787" y="2505584"/>
            <a:ext cx="1746504" cy="1746504"/>
          </a:xfrm>
          <a:prstGeom prst="ellipse">
            <a:avLst/>
          </a:prstGeom>
        </p:spPr>
        <p:txBody>
          <a:bodyPr anchor="ctr"/>
          <a:lstStyle>
            <a:lvl1pPr marL="0" indent="0" algn="ctr">
              <a:buNone/>
              <a:defRPr sz="1100"/>
            </a:lvl1pPr>
          </a:lstStyle>
          <a:p>
            <a:endParaRPr lang="en-US" dirty="0"/>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498717" y="2505584"/>
            <a:ext cx="1746504" cy="1746504"/>
          </a:xfrm>
          <a:prstGeom prst="ellipse">
            <a:avLst/>
          </a:prstGeom>
        </p:spPr>
        <p:txBody>
          <a:bodyPr anchor="ctr"/>
          <a:lstStyle>
            <a:lvl1pPr marL="0" indent="0" algn="ctr">
              <a:buNone/>
              <a:defRPr sz="1100"/>
            </a:lvl1pPr>
          </a:lstStyle>
          <a:p>
            <a:endParaRPr lang="en-US" dirty="0"/>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085537" y="2505584"/>
            <a:ext cx="1746504" cy="1746504"/>
          </a:xfrm>
          <a:prstGeom prst="ellipse">
            <a:avLst/>
          </a:prstGeom>
        </p:spPr>
        <p:txBody>
          <a:bodyPr anchor="ctr"/>
          <a:lstStyle>
            <a:lvl1pPr marL="0" indent="0" algn="ctr">
              <a:buNone/>
              <a:defRPr sz="1100"/>
            </a:lvl1pPr>
          </a:lstStyle>
          <a:p>
            <a:endParaRPr lang="en-US" dirty="0"/>
          </a:p>
        </p:txBody>
      </p:sp>
    </p:spTree>
    <p:extLst>
      <p:ext uri="{BB962C8B-B14F-4D97-AF65-F5344CB8AC3E}">
        <p14:creationId xmlns:p14="http://schemas.microsoft.com/office/powerpoint/2010/main" val="37842011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3CF1AC86-4E83-EED8-9FB5-635710111D45}"/>
              </a:ext>
            </a:extLst>
          </p:cNvPr>
          <p:cNvSpPr/>
          <p:nvPr userDrawn="1"/>
        </p:nvSpPr>
        <p:spPr>
          <a:xfrm flipH="1">
            <a:off x="1704107" y="4055522"/>
            <a:ext cx="1231495" cy="123149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03E890B-5D84-F4A6-E963-051A1C52577D}"/>
              </a:ext>
            </a:extLst>
          </p:cNvPr>
          <p:cNvSpPr/>
          <p:nvPr userDrawn="1"/>
        </p:nvSpPr>
        <p:spPr>
          <a:xfrm flipH="1">
            <a:off x="4228381" y="1853643"/>
            <a:ext cx="1231495" cy="1231495"/>
          </a:xfrm>
          <a:prstGeom prst="ellipse">
            <a:avLst/>
          </a:prstGeom>
          <a:gradFill flip="none" rotWithShape="1">
            <a:gsLst>
              <a:gs pos="18000">
                <a:schemeClr val="accent3"/>
              </a:gs>
              <a:gs pos="52000">
                <a:schemeClr val="accent5">
                  <a:alpha val="69515"/>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CA321B0B-6EF1-E460-8E13-3BBE774FA148}"/>
              </a:ext>
            </a:extLst>
          </p:cNvPr>
          <p:cNvSpPr/>
          <p:nvPr userDrawn="1"/>
        </p:nvSpPr>
        <p:spPr>
          <a:xfrm flipH="1">
            <a:off x="6752655" y="4055275"/>
            <a:ext cx="1231495" cy="1231495"/>
          </a:xfrm>
          <a:prstGeom prst="ellipse">
            <a:avLst/>
          </a:prstGeom>
          <a:gradFill flip="none" rotWithShape="1">
            <a:gsLst>
              <a:gs pos="18000">
                <a:schemeClr val="accent3"/>
              </a:gs>
              <a:gs pos="52000">
                <a:schemeClr val="accent5">
                  <a:alpha val="69515"/>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898AB146-30D1-CD59-5D88-5097CF8561D1}"/>
              </a:ext>
            </a:extLst>
          </p:cNvPr>
          <p:cNvSpPr/>
          <p:nvPr userDrawn="1"/>
        </p:nvSpPr>
        <p:spPr>
          <a:xfrm flipH="1">
            <a:off x="9280950" y="4066155"/>
            <a:ext cx="1231495" cy="1231495"/>
          </a:xfrm>
          <a:prstGeom prst="ellipse">
            <a:avLst/>
          </a:prstGeom>
          <a:gradFill flip="none" rotWithShape="1">
            <a:gsLst>
              <a:gs pos="0">
                <a:schemeClr val="accent1"/>
              </a:gs>
              <a:gs pos="77000">
                <a:schemeClr val="accent6">
                  <a:alpha val="69284"/>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4FE52614-CC2D-3550-FDBA-9D7D76ED0F72}"/>
              </a:ext>
            </a:extLst>
          </p:cNvPr>
          <p:cNvSpPr/>
          <p:nvPr userDrawn="1"/>
        </p:nvSpPr>
        <p:spPr>
          <a:xfrm flipH="1">
            <a:off x="4228381" y="4056366"/>
            <a:ext cx="1231495" cy="1231495"/>
          </a:xfrm>
          <a:prstGeom prst="ellipse">
            <a:avLst/>
          </a:prstGeom>
          <a:gradFill flip="none" rotWithShape="1">
            <a:gsLst>
              <a:gs pos="0">
                <a:schemeClr val="accent1"/>
              </a:gs>
              <a:gs pos="77000">
                <a:schemeClr val="accent6">
                  <a:alpha val="69284"/>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D19BEA3C-B965-CC70-315C-7C531CD7AA4A}"/>
              </a:ext>
            </a:extLst>
          </p:cNvPr>
          <p:cNvSpPr/>
          <p:nvPr userDrawn="1"/>
        </p:nvSpPr>
        <p:spPr>
          <a:xfrm flipH="1">
            <a:off x="9276929" y="1861862"/>
            <a:ext cx="1231495" cy="123149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DBCCE6E9-C40E-A684-457C-F08C974BD59F}"/>
              </a:ext>
            </a:extLst>
          </p:cNvPr>
          <p:cNvSpPr/>
          <p:nvPr userDrawn="1"/>
        </p:nvSpPr>
        <p:spPr>
          <a:xfrm flipH="1">
            <a:off x="6752655" y="1855810"/>
            <a:ext cx="1231495" cy="123149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E9B5F0D0-ABA3-5B0F-77C9-C5B64A613F84}"/>
              </a:ext>
            </a:extLst>
          </p:cNvPr>
          <p:cNvSpPr/>
          <p:nvPr userDrawn="1"/>
        </p:nvSpPr>
        <p:spPr>
          <a:xfrm flipH="1">
            <a:off x="1692043" y="1846020"/>
            <a:ext cx="1231495" cy="123149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338328"/>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176854"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176854" y="3447288"/>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701128"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701128" y="3447288"/>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225402"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225402" y="3447288"/>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49676"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49676" y="3447288"/>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782010" y="1935987"/>
            <a:ext cx="1051560" cy="1051560"/>
          </a:xfrm>
          <a:prstGeom prst="ellipse">
            <a:avLst/>
          </a:prstGeom>
        </p:spPr>
        <p:txBody>
          <a:bodyPr anchor="ctr"/>
          <a:lstStyle>
            <a:lvl1pPr marL="0" indent="0" algn="ctr">
              <a:buNone/>
              <a:defRPr sz="1100"/>
            </a:lvl1pPr>
          </a:lstStyle>
          <a:p>
            <a:endParaRPr lang="en-US" dirty="0"/>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4318348" y="1935987"/>
            <a:ext cx="1051560" cy="1051560"/>
          </a:xfrm>
          <a:prstGeom prst="ellipse">
            <a:avLst/>
          </a:prstGeom>
        </p:spPr>
        <p:txBody>
          <a:bodyPr anchor="ctr"/>
          <a:lstStyle>
            <a:lvl1pPr marL="0" indent="0" algn="ctr">
              <a:buNone/>
              <a:defRPr sz="1100"/>
            </a:lvl1pPr>
          </a:lstStyle>
          <a:p>
            <a:endParaRPr lang="en-US" dirty="0"/>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842622" y="1935987"/>
            <a:ext cx="1051560" cy="1051560"/>
          </a:xfrm>
          <a:prstGeom prst="ellipse">
            <a:avLst/>
          </a:prstGeom>
        </p:spPr>
        <p:txBody>
          <a:bodyPr anchor="ctr"/>
          <a:lstStyle>
            <a:lvl1pPr marL="0" indent="0" algn="ctr">
              <a:buNone/>
              <a:defRPr sz="1100"/>
            </a:lvl1pPr>
          </a:lstStyle>
          <a:p>
            <a:endParaRPr lang="en-US" dirty="0"/>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366896" y="1935987"/>
            <a:ext cx="1051560" cy="1051560"/>
          </a:xfrm>
          <a:prstGeom prst="ellipse">
            <a:avLst/>
          </a:prstGeom>
        </p:spPr>
        <p:txBody>
          <a:bodyPr anchor="ctr"/>
          <a:lstStyle>
            <a:lvl1pPr marL="0" indent="0" algn="ctr">
              <a:buNone/>
              <a:defRPr sz="1100"/>
            </a:lvl1pPr>
          </a:lstStyle>
          <a:p>
            <a:endParaRPr lang="en-US" dirty="0"/>
          </a:p>
        </p:txBody>
      </p:sp>
      <p:sp>
        <p:nvSpPr>
          <p:cNvPr id="29" name="Picture Placeholder 20">
            <a:extLst>
              <a:ext uri="{FF2B5EF4-FFF2-40B4-BE49-F238E27FC236}">
                <a16:creationId xmlns:a16="http://schemas.microsoft.com/office/drawing/2014/main" id="{BA9EB14D-8336-06B5-51E3-FBCAF00F1F25}"/>
              </a:ext>
            </a:extLst>
          </p:cNvPr>
          <p:cNvSpPr>
            <a:spLocks noGrp="1"/>
          </p:cNvSpPr>
          <p:nvPr>
            <p:ph type="pic" sz="quarter" idx="24"/>
          </p:nvPr>
        </p:nvSpPr>
        <p:spPr>
          <a:xfrm>
            <a:off x="1794074" y="4145489"/>
            <a:ext cx="1051560" cy="1051560"/>
          </a:xfrm>
          <a:prstGeom prst="ellipse">
            <a:avLst/>
          </a:prstGeom>
        </p:spPr>
        <p:txBody>
          <a:bodyPr anchor="ctr"/>
          <a:lstStyle>
            <a:lvl1pPr marL="0" indent="0" algn="ctr">
              <a:buNone/>
              <a:defRPr sz="1100"/>
            </a:lvl1pPr>
          </a:lstStyle>
          <a:p>
            <a:endParaRPr lang="en-US" dirty="0"/>
          </a:p>
        </p:txBody>
      </p:sp>
      <p:sp>
        <p:nvSpPr>
          <p:cNvPr id="30" name="Picture Placeholder 20">
            <a:extLst>
              <a:ext uri="{FF2B5EF4-FFF2-40B4-BE49-F238E27FC236}">
                <a16:creationId xmlns:a16="http://schemas.microsoft.com/office/drawing/2014/main" id="{A1E65D12-1094-78B5-B37A-A03576991D1D}"/>
              </a:ext>
            </a:extLst>
          </p:cNvPr>
          <p:cNvSpPr>
            <a:spLocks noGrp="1"/>
          </p:cNvSpPr>
          <p:nvPr>
            <p:ph type="pic" sz="quarter" idx="25"/>
          </p:nvPr>
        </p:nvSpPr>
        <p:spPr>
          <a:xfrm>
            <a:off x="4318348" y="4146333"/>
            <a:ext cx="1051560" cy="1051560"/>
          </a:xfrm>
          <a:prstGeom prst="ellipse">
            <a:avLst/>
          </a:prstGeom>
        </p:spPr>
        <p:txBody>
          <a:bodyPr anchor="ctr"/>
          <a:lstStyle>
            <a:lvl1pPr marL="0" indent="0" algn="ctr">
              <a:buNone/>
              <a:defRPr sz="1100"/>
            </a:lvl1pPr>
          </a:lstStyle>
          <a:p>
            <a:endParaRPr lang="en-US" dirty="0"/>
          </a:p>
        </p:txBody>
      </p:sp>
      <p:sp>
        <p:nvSpPr>
          <p:cNvPr id="31" name="Picture Placeholder 20">
            <a:extLst>
              <a:ext uri="{FF2B5EF4-FFF2-40B4-BE49-F238E27FC236}">
                <a16:creationId xmlns:a16="http://schemas.microsoft.com/office/drawing/2014/main" id="{6ABE5CEC-34A4-CD5D-FA0D-D675A87984F5}"/>
              </a:ext>
            </a:extLst>
          </p:cNvPr>
          <p:cNvSpPr>
            <a:spLocks noGrp="1"/>
          </p:cNvSpPr>
          <p:nvPr>
            <p:ph type="pic" sz="quarter" idx="26"/>
          </p:nvPr>
        </p:nvSpPr>
        <p:spPr>
          <a:xfrm>
            <a:off x="6842622" y="4145242"/>
            <a:ext cx="1051560" cy="1051560"/>
          </a:xfrm>
          <a:prstGeom prst="ellipse">
            <a:avLst/>
          </a:prstGeom>
        </p:spPr>
        <p:txBody>
          <a:bodyPr anchor="ctr"/>
          <a:lstStyle>
            <a:lvl1pPr marL="0" indent="0" algn="ctr">
              <a:buNone/>
              <a:defRPr sz="1100"/>
            </a:lvl1pPr>
          </a:lstStyle>
          <a:p>
            <a:endParaRPr lang="en-US" dirty="0"/>
          </a:p>
        </p:txBody>
      </p:sp>
      <p:sp>
        <p:nvSpPr>
          <p:cNvPr id="32" name="Picture Placeholder 20">
            <a:extLst>
              <a:ext uri="{FF2B5EF4-FFF2-40B4-BE49-F238E27FC236}">
                <a16:creationId xmlns:a16="http://schemas.microsoft.com/office/drawing/2014/main" id="{5DA945B5-3444-7CAC-AA4A-55B04D039824}"/>
              </a:ext>
            </a:extLst>
          </p:cNvPr>
          <p:cNvSpPr>
            <a:spLocks noGrp="1"/>
          </p:cNvSpPr>
          <p:nvPr>
            <p:ph type="pic" sz="quarter" idx="27"/>
          </p:nvPr>
        </p:nvSpPr>
        <p:spPr>
          <a:xfrm>
            <a:off x="9370917" y="4156122"/>
            <a:ext cx="1051560" cy="1051560"/>
          </a:xfrm>
          <a:prstGeom prst="ellipse">
            <a:avLst/>
          </a:prstGeom>
        </p:spPr>
        <p:txBody>
          <a:bodyPr anchor="ctr"/>
          <a:lstStyle>
            <a:lvl1pPr marL="0" indent="0" algn="ctr">
              <a:buNone/>
              <a:defRPr sz="1100"/>
            </a:lvl1pPr>
          </a:lstStyle>
          <a:p>
            <a:endParaRPr lang="en-US" dirty="0"/>
          </a:p>
        </p:txBody>
      </p:sp>
      <p:sp>
        <p:nvSpPr>
          <p:cNvPr id="33" name="Text Placeholder 11">
            <a:extLst>
              <a:ext uri="{FF2B5EF4-FFF2-40B4-BE49-F238E27FC236}">
                <a16:creationId xmlns:a16="http://schemas.microsoft.com/office/drawing/2014/main" id="{CB0DA5B5-9C84-7B23-EE8E-CEA555CD808E}"/>
              </a:ext>
            </a:extLst>
          </p:cNvPr>
          <p:cNvSpPr>
            <a:spLocks noGrp="1"/>
          </p:cNvSpPr>
          <p:nvPr>
            <p:ph type="body" sz="quarter" idx="28"/>
          </p:nvPr>
        </p:nvSpPr>
        <p:spPr>
          <a:xfrm>
            <a:off x="1176854"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34" name="Text Placeholder 11">
            <a:extLst>
              <a:ext uri="{FF2B5EF4-FFF2-40B4-BE49-F238E27FC236}">
                <a16:creationId xmlns:a16="http://schemas.microsoft.com/office/drawing/2014/main" id="{99C62621-0080-5CDD-E5DD-2FCF2D548CEB}"/>
              </a:ext>
            </a:extLst>
          </p:cNvPr>
          <p:cNvSpPr>
            <a:spLocks noGrp="1"/>
          </p:cNvSpPr>
          <p:nvPr>
            <p:ph type="body" sz="quarter" idx="29"/>
          </p:nvPr>
        </p:nvSpPr>
        <p:spPr>
          <a:xfrm>
            <a:off x="1176854" y="5678424"/>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35" name="Text Placeholder 11">
            <a:extLst>
              <a:ext uri="{FF2B5EF4-FFF2-40B4-BE49-F238E27FC236}">
                <a16:creationId xmlns:a16="http://schemas.microsoft.com/office/drawing/2014/main" id="{B69DDE47-632B-987E-545E-BAB200D374ED}"/>
              </a:ext>
            </a:extLst>
          </p:cNvPr>
          <p:cNvSpPr>
            <a:spLocks noGrp="1"/>
          </p:cNvSpPr>
          <p:nvPr>
            <p:ph type="body" sz="quarter" idx="30"/>
          </p:nvPr>
        </p:nvSpPr>
        <p:spPr>
          <a:xfrm>
            <a:off x="3701128"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36" name="Text Placeholder 11">
            <a:extLst>
              <a:ext uri="{FF2B5EF4-FFF2-40B4-BE49-F238E27FC236}">
                <a16:creationId xmlns:a16="http://schemas.microsoft.com/office/drawing/2014/main" id="{A165DCBF-4EFD-7181-68BA-1625AC1C0D5F}"/>
              </a:ext>
            </a:extLst>
          </p:cNvPr>
          <p:cNvSpPr>
            <a:spLocks noGrp="1"/>
          </p:cNvSpPr>
          <p:nvPr>
            <p:ph type="body" sz="quarter" idx="31"/>
          </p:nvPr>
        </p:nvSpPr>
        <p:spPr>
          <a:xfrm>
            <a:off x="3701128" y="5678424"/>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37" name="Text Placeholder 11">
            <a:extLst>
              <a:ext uri="{FF2B5EF4-FFF2-40B4-BE49-F238E27FC236}">
                <a16:creationId xmlns:a16="http://schemas.microsoft.com/office/drawing/2014/main" id="{3C7ECA2F-9EC3-26BD-B424-ECE80473DF37}"/>
              </a:ext>
            </a:extLst>
          </p:cNvPr>
          <p:cNvSpPr>
            <a:spLocks noGrp="1"/>
          </p:cNvSpPr>
          <p:nvPr>
            <p:ph type="body" sz="quarter" idx="32"/>
          </p:nvPr>
        </p:nvSpPr>
        <p:spPr>
          <a:xfrm>
            <a:off x="6225402"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38" name="Text Placeholder 11">
            <a:extLst>
              <a:ext uri="{FF2B5EF4-FFF2-40B4-BE49-F238E27FC236}">
                <a16:creationId xmlns:a16="http://schemas.microsoft.com/office/drawing/2014/main" id="{C9535F99-6134-8D03-FFEE-D1B3E007F2CC}"/>
              </a:ext>
            </a:extLst>
          </p:cNvPr>
          <p:cNvSpPr>
            <a:spLocks noGrp="1"/>
          </p:cNvSpPr>
          <p:nvPr>
            <p:ph type="body" sz="quarter" idx="33"/>
          </p:nvPr>
        </p:nvSpPr>
        <p:spPr>
          <a:xfrm>
            <a:off x="6225402" y="5678424"/>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
        <p:nvSpPr>
          <p:cNvPr id="39" name="Text Placeholder 11">
            <a:extLst>
              <a:ext uri="{FF2B5EF4-FFF2-40B4-BE49-F238E27FC236}">
                <a16:creationId xmlns:a16="http://schemas.microsoft.com/office/drawing/2014/main" id="{163BD863-99E7-C7C4-4762-8C168574E9A8}"/>
              </a:ext>
            </a:extLst>
          </p:cNvPr>
          <p:cNvSpPr>
            <a:spLocks noGrp="1"/>
          </p:cNvSpPr>
          <p:nvPr>
            <p:ph type="body" sz="quarter" idx="34"/>
          </p:nvPr>
        </p:nvSpPr>
        <p:spPr>
          <a:xfrm>
            <a:off x="8749676"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dirty="0"/>
              <a:t>Click to edit Master text styles</a:t>
            </a:r>
          </a:p>
        </p:txBody>
      </p:sp>
      <p:sp>
        <p:nvSpPr>
          <p:cNvPr id="40" name="Text Placeholder 11">
            <a:extLst>
              <a:ext uri="{FF2B5EF4-FFF2-40B4-BE49-F238E27FC236}">
                <a16:creationId xmlns:a16="http://schemas.microsoft.com/office/drawing/2014/main" id="{63678AE5-B810-D5BE-40B5-888AF4473157}"/>
              </a:ext>
            </a:extLst>
          </p:cNvPr>
          <p:cNvSpPr>
            <a:spLocks noGrp="1"/>
          </p:cNvSpPr>
          <p:nvPr>
            <p:ph type="body" sz="quarter" idx="35"/>
          </p:nvPr>
        </p:nvSpPr>
        <p:spPr>
          <a:xfrm>
            <a:off x="8749676" y="5678424"/>
            <a:ext cx="2286000" cy="265176"/>
          </a:xfrm>
        </p:spPr>
        <p:txBody>
          <a:bodyPr anchor="ctr"/>
          <a:lstStyle>
            <a:lvl1pPr marL="0" indent="0" algn="ctr">
              <a:lnSpc>
                <a:spcPct val="100000"/>
              </a:lnSpc>
              <a:spcBef>
                <a:spcPts val="0"/>
              </a:spcBef>
              <a:buNone/>
              <a:defRPr sz="1400" spc="20" baseline="0"/>
            </a:lvl1pPr>
          </a:lstStyle>
          <a:p>
            <a:pPr lvl="0"/>
            <a:r>
              <a:rPr lang="en-US" dirty="0"/>
              <a:t>Click to edit Master text styles</a:t>
            </a:r>
          </a:p>
        </p:txBody>
      </p:sp>
    </p:spTree>
    <p:extLst>
      <p:ext uri="{BB962C8B-B14F-4D97-AF65-F5344CB8AC3E}">
        <p14:creationId xmlns:p14="http://schemas.microsoft.com/office/powerpoint/2010/main" val="63458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Summary">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FF4F2FF2-B2D0-EAB9-0059-1E59CFF27936}"/>
              </a:ext>
            </a:extLst>
          </p:cNvPr>
          <p:cNvSpPr/>
          <p:nvPr userDrawn="1"/>
        </p:nvSpPr>
        <p:spPr>
          <a:xfrm>
            <a:off x="0" y="3079989"/>
            <a:ext cx="4744043" cy="3778013"/>
          </a:xfrm>
          <a:custGeom>
            <a:avLst/>
            <a:gdLst>
              <a:gd name="connsiteX0" fmla="*/ 552680 w 4744043"/>
              <a:gd name="connsiteY0" fmla="*/ 2 h 3778013"/>
              <a:gd name="connsiteX1" fmla="*/ 3368067 w 4744043"/>
              <a:gd name="connsiteY1" fmla="*/ 2076456 h 3778013"/>
              <a:gd name="connsiteX2" fmla="*/ 4603294 w 4744043"/>
              <a:gd name="connsiteY2" fmla="*/ 3641510 h 3778013"/>
              <a:gd name="connsiteX3" fmla="*/ 4744043 w 4744043"/>
              <a:gd name="connsiteY3" fmla="*/ 3778013 h 3778013"/>
              <a:gd name="connsiteX4" fmla="*/ 0 w 4744043"/>
              <a:gd name="connsiteY4" fmla="*/ 3778013 h 3778013"/>
              <a:gd name="connsiteX5" fmla="*/ 0 w 4744043"/>
              <a:gd name="connsiteY5" fmla="*/ 73323 h 3778013"/>
              <a:gd name="connsiteX6" fmla="*/ 163773 w 4744043"/>
              <a:gd name="connsiteY6" fmla="*/ 34335 h 3778013"/>
              <a:gd name="connsiteX7" fmla="*/ 552680 w 4744043"/>
              <a:gd name="connsiteY7" fmla="*/ 2 h 377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44043" h="3778013">
                <a:moveTo>
                  <a:pt x="552680" y="2"/>
                </a:moveTo>
                <a:cubicBezTo>
                  <a:pt x="1474475" y="1086"/>
                  <a:pt x="2486209" y="585872"/>
                  <a:pt x="3368067" y="2076456"/>
                </a:cubicBezTo>
                <a:cubicBezTo>
                  <a:pt x="3678455" y="2598086"/>
                  <a:pt x="4104379" y="3133243"/>
                  <a:pt x="4603294" y="3641510"/>
                </a:cubicBezTo>
                <a:lnTo>
                  <a:pt x="4744043" y="3778013"/>
                </a:lnTo>
                <a:lnTo>
                  <a:pt x="0" y="3778013"/>
                </a:lnTo>
                <a:lnTo>
                  <a:pt x="0" y="73323"/>
                </a:lnTo>
                <a:lnTo>
                  <a:pt x="163773" y="34335"/>
                </a:lnTo>
                <a:cubicBezTo>
                  <a:pt x="291146" y="11604"/>
                  <a:pt x="420996" y="-154"/>
                  <a:pt x="552680" y="2"/>
                </a:cubicBezTo>
                <a:close/>
              </a:path>
            </a:pathLst>
          </a:custGeom>
          <a:gradFill flip="none" rotWithShape="1">
            <a:gsLst>
              <a:gs pos="41000">
                <a:schemeClr val="accent3">
                  <a:lumMod val="25000"/>
                  <a:alpha val="67969"/>
                </a:schemeClr>
              </a:gs>
              <a:gs pos="100000">
                <a:schemeClr val="accent2">
                  <a:alpha val="29022"/>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9" name="Freeform: Shape 18">
            <a:extLst>
              <a:ext uri="{FF2B5EF4-FFF2-40B4-BE49-F238E27FC236}">
                <a16:creationId xmlns:a16="http://schemas.microsoft.com/office/drawing/2014/main" id="{8B193F7C-DAB3-79A0-9B6F-012F23BAF8BD}"/>
              </a:ext>
            </a:extLst>
          </p:cNvPr>
          <p:cNvSpPr/>
          <p:nvPr userDrawn="1"/>
        </p:nvSpPr>
        <p:spPr>
          <a:xfrm>
            <a:off x="1" y="0"/>
            <a:ext cx="6552595" cy="3112082"/>
          </a:xfrm>
          <a:custGeom>
            <a:avLst/>
            <a:gdLst>
              <a:gd name="connsiteX0" fmla="*/ 6552595 w 6552595"/>
              <a:gd name="connsiteY0" fmla="*/ 0 h 3112082"/>
              <a:gd name="connsiteX1" fmla="*/ 6479403 w 6552595"/>
              <a:gd name="connsiteY1" fmla="*/ 116338 h 3112082"/>
              <a:gd name="connsiteX2" fmla="*/ 4627940 w 6552595"/>
              <a:gd name="connsiteY2" fmla="*/ 645238 h 3112082"/>
              <a:gd name="connsiteX3" fmla="*/ 631580 w 6552595"/>
              <a:gd name="connsiteY3" fmla="*/ 1915852 h 3112082"/>
              <a:gd name="connsiteX4" fmla="*/ 46252 w 6552595"/>
              <a:gd name="connsiteY4" fmla="*/ 2980209 h 3112082"/>
              <a:gd name="connsiteX5" fmla="*/ 0 w 6552595"/>
              <a:gd name="connsiteY5" fmla="*/ 3112082 h 3112082"/>
              <a:gd name="connsiteX6" fmla="*/ 0 w 6552595"/>
              <a:gd name="connsiteY6" fmla="*/ 1037361 h 3112082"/>
              <a:gd name="connsiteX7" fmla="*/ 0 w 6552595"/>
              <a:gd name="connsiteY7" fmla="*/ 0 h 3112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2595" h="3112082">
                <a:moveTo>
                  <a:pt x="6552595" y="0"/>
                </a:moveTo>
                <a:lnTo>
                  <a:pt x="6479403" y="116338"/>
                </a:lnTo>
                <a:cubicBezTo>
                  <a:pt x="6181653" y="532833"/>
                  <a:pt x="5587528" y="785625"/>
                  <a:pt x="4627940" y="645238"/>
                </a:cubicBezTo>
                <a:cubicBezTo>
                  <a:pt x="3343367" y="460619"/>
                  <a:pt x="1347900" y="971915"/>
                  <a:pt x="631580" y="1915852"/>
                </a:cubicBezTo>
                <a:cubicBezTo>
                  <a:pt x="407731" y="2210834"/>
                  <a:pt x="204970" y="2565624"/>
                  <a:pt x="46252" y="2980209"/>
                </a:cubicBezTo>
                <a:lnTo>
                  <a:pt x="0" y="3112082"/>
                </a:lnTo>
                <a:lnTo>
                  <a:pt x="0" y="1037361"/>
                </a:lnTo>
                <a:lnTo>
                  <a:pt x="0" y="0"/>
                </a:lnTo>
                <a:close/>
              </a:path>
            </a:pathLst>
          </a:custGeom>
          <a:gradFill flip="none" rotWithShape="1">
            <a:gsLst>
              <a:gs pos="76000">
                <a:schemeClr val="accent3">
                  <a:lumMod val="25000"/>
                </a:schemeClr>
              </a:gs>
              <a:gs pos="0">
                <a:schemeClr val="accent1">
                  <a:alpha val="56738"/>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4" name="Freeform: Shape 13">
            <a:extLst>
              <a:ext uri="{FF2B5EF4-FFF2-40B4-BE49-F238E27FC236}">
                <a16:creationId xmlns:a16="http://schemas.microsoft.com/office/drawing/2014/main" id="{D9D045F5-266F-9ADF-9692-2DA7DB16DFFE}"/>
              </a:ext>
            </a:extLst>
          </p:cNvPr>
          <p:cNvSpPr/>
          <p:nvPr userDrawn="1"/>
        </p:nvSpPr>
        <p:spPr>
          <a:xfrm>
            <a:off x="10269564" y="0"/>
            <a:ext cx="1922436" cy="5772376"/>
          </a:xfrm>
          <a:custGeom>
            <a:avLst/>
            <a:gdLst>
              <a:gd name="connsiteX0" fmla="*/ 0 w 1922436"/>
              <a:gd name="connsiteY0" fmla="*/ 0 h 5772376"/>
              <a:gd name="connsiteX1" fmla="*/ 1922436 w 1922436"/>
              <a:gd name="connsiteY1" fmla="*/ 0 h 5772376"/>
              <a:gd name="connsiteX2" fmla="*/ 1922436 w 1922436"/>
              <a:gd name="connsiteY2" fmla="*/ 5770832 h 5772376"/>
              <a:gd name="connsiteX3" fmla="*/ 1785843 w 1922436"/>
              <a:gd name="connsiteY3" fmla="*/ 5772376 h 5772376"/>
              <a:gd name="connsiteX4" fmla="*/ 167636 w 1922436"/>
              <a:gd name="connsiteY4" fmla="*/ 2958760 h 5772376"/>
              <a:gd name="connsiteX5" fmla="*/ 11457 w 1922436"/>
              <a:gd name="connsiteY5" fmla="*/ 41049 h 577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2436" h="5772376">
                <a:moveTo>
                  <a:pt x="0" y="0"/>
                </a:moveTo>
                <a:lnTo>
                  <a:pt x="1922436" y="0"/>
                </a:lnTo>
                <a:lnTo>
                  <a:pt x="1922436" y="5770832"/>
                </a:lnTo>
                <a:lnTo>
                  <a:pt x="1785843" y="5772376"/>
                </a:lnTo>
                <a:cubicBezTo>
                  <a:pt x="715486" y="5737436"/>
                  <a:pt x="-199675" y="4895626"/>
                  <a:pt x="167636" y="2958760"/>
                </a:cubicBezTo>
                <a:cubicBezTo>
                  <a:pt x="324540" y="2119813"/>
                  <a:pt x="262661" y="1037667"/>
                  <a:pt x="11457" y="41049"/>
                </a:cubicBezTo>
                <a:close/>
              </a:path>
            </a:pathLst>
          </a:custGeom>
          <a:gradFill flip="none" rotWithShape="1">
            <a:gsLst>
              <a:gs pos="10000">
                <a:schemeClr val="accent2">
                  <a:alpha val="9960"/>
                </a:schemeClr>
              </a:gs>
              <a:gs pos="100000">
                <a:schemeClr val="accent1">
                  <a:alpha val="47557"/>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2" name="Freeform: Shape 11">
            <a:extLst>
              <a:ext uri="{FF2B5EF4-FFF2-40B4-BE49-F238E27FC236}">
                <a16:creationId xmlns:a16="http://schemas.microsoft.com/office/drawing/2014/main" id="{2A494E50-F563-24E6-92E6-F9E55D1F3D50}"/>
              </a:ext>
            </a:extLst>
          </p:cNvPr>
          <p:cNvSpPr/>
          <p:nvPr userDrawn="1"/>
        </p:nvSpPr>
        <p:spPr>
          <a:xfrm>
            <a:off x="10861332" y="0"/>
            <a:ext cx="1330669" cy="3088658"/>
          </a:xfrm>
          <a:custGeom>
            <a:avLst/>
            <a:gdLst>
              <a:gd name="connsiteX0" fmla="*/ 0 w 1330669"/>
              <a:gd name="connsiteY0" fmla="*/ 0 h 3088658"/>
              <a:gd name="connsiteX1" fmla="*/ 1330669 w 1330669"/>
              <a:gd name="connsiteY1" fmla="*/ 0 h 3088658"/>
              <a:gd name="connsiteX2" fmla="*/ 1330669 w 1330669"/>
              <a:gd name="connsiteY2" fmla="*/ 3088658 h 3088658"/>
              <a:gd name="connsiteX3" fmla="*/ 1265038 w 1330669"/>
              <a:gd name="connsiteY3" fmla="*/ 3075052 h 3088658"/>
              <a:gd name="connsiteX4" fmla="*/ 84101 w 1330669"/>
              <a:gd name="connsiteY4" fmla="*/ 918166 h 3088658"/>
              <a:gd name="connsiteX5" fmla="*/ 3100 w 1330669"/>
              <a:gd name="connsiteY5" fmla="*/ 15153 h 3088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0669" h="3088658">
                <a:moveTo>
                  <a:pt x="0" y="0"/>
                </a:moveTo>
                <a:lnTo>
                  <a:pt x="1330669" y="0"/>
                </a:lnTo>
                <a:lnTo>
                  <a:pt x="1330669" y="3088658"/>
                </a:lnTo>
                <a:lnTo>
                  <a:pt x="1265038" y="3075052"/>
                </a:lnTo>
                <a:cubicBezTo>
                  <a:pt x="597017" y="2898062"/>
                  <a:pt x="64513" y="2241595"/>
                  <a:pt x="84101" y="918166"/>
                </a:cubicBezTo>
                <a:cubicBezTo>
                  <a:pt x="87550" y="637183"/>
                  <a:pt x="59230" y="331259"/>
                  <a:pt x="3100" y="15153"/>
                </a:cubicBezTo>
                <a:close/>
              </a:path>
            </a:pathLst>
          </a:custGeom>
          <a:solidFill>
            <a:schemeClr val="accent1">
              <a:alpha val="50635"/>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6" name="glass card">
            <a:extLst>
              <a:ext uri="{FF2B5EF4-FFF2-40B4-BE49-F238E27FC236}">
                <a16:creationId xmlns:a16="http://schemas.microsoft.com/office/drawing/2014/main" id="{D9024B22-C102-71C1-8593-95259EC18972}"/>
              </a:ext>
            </a:extLst>
          </p:cNvPr>
          <p:cNvSpPr/>
          <p:nvPr userDrawn="1"/>
        </p:nvSpPr>
        <p:spPr>
          <a:xfrm>
            <a:off x="1474384" y="1005155"/>
            <a:ext cx="9243233" cy="4978750"/>
          </a:xfrm>
          <a:prstGeom prst="roundRect">
            <a:avLst>
              <a:gd name="adj" fmla="val 6806"/>
            </a:avLst>
          </a:prstGeom>
          <a:gradFill>
            <a:gsLst>
              <a:gs pos="99000">
                <a:schemeClr val="bg1">
                  <a:alpha val="3000"/>
                </a:schemeClr>
              </a:gs>
              <a:gs pos="46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8A78F28F-70CE-7FE2-ACE1-FA2D7C1CE590}"/>
              </a:ext>
            </a:extLst>
          </p:cNvPr>
          <p:cNvSpPr/>
          <p:nvPr userDrawn="1"/>
        </p:nvSpPr>
        <p:spPr>
          <a:xfrm>
            <a:off x="0" y="0"/>
            <a:ext cx="2862855" cy="1527696"/>
          </a:xfrm>
          <a:custGeom>
            <a:avLst/>
            <a:gdLst>
              <a:gd name="connsiteX0" fmla="*/ 0 w 2862855"/>
              <a:gd name="connsiteY0" fmla="*/ 0 h 1527696"/>
              <a:gd name="connsiteX1" fmla="*/ 2862855 w 2862855"/>
              <a:gd name="connsiteY1" fmla="*/ 0 h 1527696"/>
              <a:gd name="connsiteX2" fmla="*/ 2757362 w 2862855"/>
              <a:gd name="connsiteY2" fmla="*/ 85011 h 1527696"/>
              <a:gd name="connsiteX3" fmla="*/ 1949659 w 2862855"/>
              <a:gd name="connsiteY3" fmla="*/ 424032 h 1527696"/>
              <a:gd name="connsiteX4" fmla="*/ 170555 w 2862855"/>
              <a:gd name="connsiteY4" fmla="*/ 1373059 h 1527696"/>
              <a:gd name="connsiteX5" fmla="*/ 0 w 2862855"/>
              <a:gd name="connsiteY5" fmla="*/ 1527696 h 1527696"/>
              <a:gd name="connsiteX6" fmla="*/ 0 w 2862855"/>
              <a:gd name="connsiteY6" fmla="*/ 872969 h 1527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2855" h="1527696">
                <a:moveTo>
                  <a:pt x="0" y="0"/>
                </a:moveTo>
                <a:lnTo>
                  <a:pt x="2862855" y="0"/>
                </a:lnTo>
                <a:lnTo>
                  <a:pt x="2757362" y="85011"/>
                </a:lnTo>
                <a:cubicBezTo>
                  <a:pt x="2560942" y="227521"/>
                  <a:pt x="2295416" y="345289"/>
                  <a:pt x="1949659" y="424032"/>
                </a:cubicBezTo>
                <a:cubicBezTo>
                  <a:pt x="1377417" y="555874"/>
                  <a:pt x="700343" y="918207"/>
                  <a:pt x="170555" y="1373059"/>
                </a:cubicBezTo>
                <a:lnTo>
                  <a:pt x="0" y="1527696"/>
                </a:lnTo>
                <a:lnTo>
                  <a:pt x="0" y="872969"/>
                </a:lnTo>
                <a:close/>
              </a:path>
            </a:pathLst>
          </a:custGeom>
          <a:gradFill flip="none" rotWithShape="1">
            <a:gsLst>
              <a:gs pos="100000">
                <a:schemeClr val="accent3">
                  <a:lumMod val="25000"/>
                  <a:alpha val="40000"/>
                </a:schemeClr>
              </a:gs>
              <a:gs pos="0">
                <a:schemeClr val="accent4">
                  <a:alpha val="69786"/>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9" name="Freeform: Shape 28">
            <a:extLst>
              <a:ext uri="{FF2B5EF4-FFF2-40B4-BE49-F238E27FC236}">
                <a16:creationId xmlns:a16="http://schemas.microsoft.com/office/drawing/2014/main" id="{294AB31D-FEF2-F3B0-D726-81CE48F895EA}"/>
              </a:ext>
            </a:extLst>
          </p:cNvPr>
          <p:cNvSpPr/>
          <p:nvPr userDrawn="1"/>
        </p:nvSpPr>
        <p:spPr>
          <a:xfrm>
            <a:off x="2" y="4761091"/>
            <a:ext cx="3131151" cy="2096908"/>
          </a:xfrm>
          <a:custGeom>
            <a:avLst/>
            <a:gdLst>
              <a:gd name="connsiteX0" fmla="*/ 186163 w 3131151"/>
              <a:gd name="connsiteY0" fmla="*/ 0 h 2096908"/>
              <a:gd name="connsiteX1" fmla="*/ 2469297 w 3131151"/>
              <a:gd name="connsiteY1" fmla="*/ 1411265 h 2096908"/>
              <a:gd name="connsiteX2" fmla="*/ 3026909 w 3131151"/>
              <a:gd name="connsiteY2" fmla="*/ 2004423 h 2096908"/>
              <a:gd name="connsiteX3" fmla="*/ 3131151 w 3131151"/>
              <a:gd name="connsiteY3" fmla="*/ 2096908 h 2096908"/>
              <a:gd name="connsiteX4" fmla="*/ 0 w 3131151"/>
              <a:gd name="connsiteY4" fmla="*/ 2096908 h 2096908"/>
              <a:gd name="connsiteX5" fmla="*/ 0 w 3131151"/>
              <a:gd name="connsiteY5" fmla="*/ 4640 h 209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151" h="2096908">
                <a:moveTo>
                  <a:pt x="186163" y="0"/>
                </a:moveTo>
                <a:cubicBezTo>
                  <a:pt x="883663" y="24692"/>
                  <a:pt x="1675023" y="432572"/>
                  <a:pt x="2469297" y="1411265"/>
                </a:cubicBezTo>
                <a:cubicBezTo>
                  <a:pt x="2632187" y="1610943"/>
                  <a:pt x="2819757" y="1809855"/>
                  <a:pt x="3026909" y="2004423"/>
                </a:cubicBezTo>
                <a:lnTo>
                  <a:pt x="3131151" y="2096908"/>
                </a:lnTo>
                <a:lnTo>
                  <a:pt x="0" y="2096908"/>
                </a:lnTo>
                <a:lnTo>
                  <a:pt x="0" y="4640"/>
                </a:lnTo>
                <a:close/>
              </a:path>
            </a:pathLst>
          </a:custGeom>
          <a:gradFill flip="none" rotWithShape="1">
            <a:gsLst>
              <a:gs pos="47000">
                <a:schemeClr val="accent6">
                  <a:alpha val="51365"/>
                </a:schemeClr>
              </a:gs>
              <a:gs pos="100000">
                <a:schemeClr val="accent4">
                  <a:alpha val="24386"/>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Tree>
    <p:extLst>
      <p:ext uri="{BB962C8B-B14F-4D97-AF65-F5344CB8AC3E}">
        <p14:creationId xmlns:p14="http://schemas.microsoft.com/office/powerpoint/2010/main" val="4293843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6592824" y="1856232"/>
            <a:ext cx="4718304" cy="1069848"/>
          </a:xfrm>
        </p:spPr>
        <p:txBody>
          <a:bodyPr anchor="b">
            <a:no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01968" y="3374136"/>
            <a:ext cx="4709160" cy="239572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Freeform 14">
            <a:extLst>
              <a:ext uri="{FF2B5EF4-FFF2-40B4-BE49-F238E27FC236}">
                <a16:creationId xmlns:a16="http://schemas.microsoft.com/office/drawing/2014/main" id="{907BDD9A-3C2A-A21B-A425-1BB45BF5C103}"/>
              </a:ext>
            </a:extLst>
          </p:cNvPr>
          <p:cNvSpPr/>
          <p:nvPr userDrawn="1"/>
        </p:nvSpPr>
        <p:spPr>
          <a:xfrm rot="5400000" flipH="1" flipV="1">
            <a:off x="-1248967" y="1248969"/>
            <a:ext cx="6858000" cy="4360065"/>
          </a:xfrm>
          <a:custGeom>
            <a:avLst/>
            <a:gdLst>
              <a:gd name="connsiteX0" fmla="*/ 6858000 w 6858000"/>
              <a:gd name="connsiteY0" fmla="*/ 0 h 4360065"/>
              <a:gd name="connsiteX1" fmla="*/ 6858000 w 6858000"/>
              <a:gd name="connsiteY1" fmla="*/ 4019634 h 4360065"/>
              <a:gd name="connsiteX2" fmla="*/ 6786526 w 6858000"/>
              <a:gd name="connsiteY2" fmla="*/ 3987694 h 4360065"/>
              <a:gd name="connsiteX3" fmla="*/ 4380589 w 6858000"/>
              <a:gd name="connsiteY3" fmla="*/ 3270469 h 4360065"/>
              <a:gd name="connsiteX4" fmla="*/ 1148443 w 6858000"/>
              <a:gd name="connsiteY4" fmla="*/ 4360028 h 4360065"/>
              <a:gd name="connsiteX5" fmla="*/ 93033 w 6858000"/>
              <a:gd name="connsiteY5" fmla="*/ 4174462 h 4360065"/>
              <a:gd name="connsiteX6" fmla="*/ 0 w 6858000"/>
              <a:gd name="connsiteY6" fmla="*/ 4134599 h 4360065"/>
              <a:gd name="connsiteX7" fmla="*/ 0 w 6858000"/>
              <a:gd name="connsiteY7" fmla="*/ 0 h 4360065"/>
              <a:gd name="connsiteX8" fmla="*/ 6858000 w 6858000"/>
              <a:gd name="connsiteY8" fmla="*/ 0 h 436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4360065">
                <a:moveTo>
                  <a:pt x="6858000" y="0"/>
                </a:moveTo>
                <a:lnTo>
                  <a:pt x="6858000" y="4019634"/>
                </a:lnTo>
                <a:lnTo>
                  <a:pt x="6786526" y="3987694"/>
                </a:lnTo>
                <a:cubicBezTo>
                  <a:pt x="6330423" y="3769997"/>
                  <a:pt x="5587519" y="3251791"/>
                  <a:pt x="4380589" y="3270469"/>
                </a:cubicBezTo>
                <a:cubicBezTo>
                  <a:pt x="3001241" y="3291816"/>
                  <a:pt x="2442968" y="4353863"/>
                  <a:pt x="1148443" y="4360028"/>
                </a:cubicBezTo>
                <a:cubicBezTo>
                  <a:pt x="743904" y="4361955"/>
                  <a:pt x="389317" y="4288650"/>
                  <a:pt x="93033" y="4174462"/>
                </a:cubicBezTo>
                <a:lnTo>
                  <a:pt x="0" y="4134599"/>
                </a:lnTo>
                <a:lnTo>
                  <a:pt x="0" y="0"/>
                </a:lnTo>
                <a:lnTo>
                  <a:pt x="6858000" y="0"/>
                </a:lnTo>
                <a:close/>
              </a:path>
            </a:pathLst>
          </a:custGeom>
          <a:solidFill>
            <a:schemeClr val="accent4">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16">
            <a:extLst>
              <a:ext uri="{FF2B5EF4-FFF2-40B4-BE49-F238E27FC236}">
                <a16:creationId xmlns:a16="http://schemas.microsoft.com/office/drawing/2014/main" id="{989D7F61-B47A-97D5-F725-EC5EFE81187A}"/>
              </a:ext>
            </a:extLst>
          </p:cNvPr>
          <p:cNvSpPr/>
          <p:nvPr userDrawn="1"/>
        </p:nvSpPr>
        <p:spPr>
          <a:xfrm rot="16200000" flipH="1">
            <a:off x="-952024" y="952025"/>
            <a:ext cx="6858000" cy="4953950"/>
          </a:xfrm>
          <a:custGeom>
            <a:avLst/>
            <a:gdLst>
              <a:gd name="connsiteX0" fmla="*/ 0 w 6858000"/>
              <a:gd name="connsiteY0" fmla="*/ 0 h 4953950"/>
              <a:gd name="connsiteX1" fmla="*/ 0 w 6858000"/>
              <a:gd name="connsiteY1" fmla="*/ 4289773 h 4953950"/>
              <a:gd name="connsiteX2" fmla="*/ 181159 w 6858000"/>
              <a:gd name="connsiteY2" fmla="*/ 4411259 h 4953950"/>
              <a:gd name="connsiteX3" fmla="*/ 2222746 w 6858000"/>
              <a:gd name="connsiteY3" fmla="*/ 4953891 h 4953950"/>
              <a:gd name="connsiteX4" fmla="*/ 6808516 w 6858000"/>
              <a:gd name="connsiteY4" fmla="*/ 3223031 h 4953950"/>
              <a:gd name="connsiteX5" fmla="*/ 6858000 w 6858000"/>
              <a:gd name="connsiteY5" fmla="*/ 3220931 h 4953950"/>
              <a:gd name="connsiteX6" fmla="*/ 6858000 w 6858000"/>
              <a:gd name="connsiteY6" fmla="*/ 0 h 4953950"/>
              <a:gd name="connsiteX7" fmla="*/ 0 w 6858000"/>
              <a:gd name="connsiteY7" fmla="*/ 0 h 495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953950">
                <a:moveTo>
                  <a:pt x="0" y="0"/>
                </a:moveTo>
                <a:lnTo>
                  <a:pt x="0" y="4289773"/>
                </a:lnTo>
                <a:lnTo>
                  <a:pt x="181159" y="4411259"/>
                </a:lnTo>
                <a:cubicBezTo>
                  <a:pt x="694541" y="4727180"/>
                  <a:pt x="1386349" y="4958196"/>
                  <a:pt x="2222746" y="4953891"/>
                </a:cubicBezTo>
                <a:cubicBezTo>
                  <a:pt x="4074768" y="4944360"/>
                  <a:pt x="4906383" y="3353427"/>
                  <a:pt x="6808516" y="3223031"/>
                </a:cubicBezTo>
                <a:lnTo>
                  <a:pt x="6858000" y="3220931"/>
                </a:lnTo>
                <a:lnTo>
                  <a:pt x="6858000" y="0"/>
                </a:lnTo>
                <a:lnTo>
                  <a:pt x="0" y="0"/>
                </a:lnTo>
                <a:close/>
              </a:path>
            </a:pathLst>
          </a:custGeom>
          <a:gradFill flip="none" rotWithShape="1">
            <a:gsLst>
              <a:gs pos="20000">
                <a:schemeClr val="accent6">
                  <a:alpha val="52965"/>
                </a:schemeClr>
              </a:gs>
              <a:gs pos="90000">
                <a:schemeClr val="accent5">
                  <a:lumMod val="50000"/>
                  <a:alpha val="72473"/>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17">
            <a:extLst>
              <a:ext uri="{FF2B5EF4-FFF2-40B4-BE49-F238E27FC236}">
                <a16:creationId xmlns:a16="http://schemas.microsoft.com/office/drawing/2014/main" id="{A70008D0-0FB3-5B8D-3060-6EDD9E247095}"/>
              </a:ext>
            </a:extLst>
          </p:cNvPr>
          <p:cNvSpPr/>
          <p:nvPr userDrawn="1"/>
        </p:nvSpPr>
        <p:spPr>
          <a:xfrm rot="16200000" flipH="1">
            <a:off x="-1513890" y="1513891"/>
            <a:ext cx="6858000" cy="3830219"/>
          </a:xfrm>
          <a:custGeom>
            <a:avLst/>
            <a:gdLst>
              <a:gd name="connsiteX0" fmla="*/ 0 w 6858000"/>
              <a:gd name="connsiteY0" fmla="*/ 0 h 3830219"/>
              <a:gd name="connsiteX1" fmla="*/ 0 w 6858000"/>
              <a:gd name="connsiteY1" fmla="*/ 2994317 h 3830219"/>
              <a:gd name="connsiteX2" fmla="*/ 150933 w 6858000"/>
              <a:gd name="connsiteY2" fmla="*/ 2952927 h 3830219"/>
              <a:gd name="connsiteX3" fmla="*/ 533317 w 6858000"/>
              <a:gd name="connsiteY3" fmla="*/ 2907735 h 3830219"/>
              <a:gd name="connsiteX4" fmla="*/ 2516906 w 6858000"/>
              <a:gd name="connsiteY4" fmla="*/ 3558655 h 3830219"/>
              <a:gd name="connsiteX5" fmla="*/ 2542419 w 6858000"/>
              <a:gd name="connsiteY5" fmla="*/ 3568616 h 3830219"/>
              <a:gd name="connsiteX6" fmla="*/ 2607100 w 6858000"/>
              <a:gd name="connsiteY6" fmla="*/ 3608308 h 3830219"/>
              <a:gd name="connsiteX7" fmla="*/ 3580199 w 6858000"/>
              <a:gd name="connsiteY7" fmla="*/ 3830188 h 3830219"/>
              <a:gd name="connsiteX8" fmla="*/ 6145368 w 6858000"/>
              <a:gd name="connsiteY8" fmla="*/ 2895740 h 3830219"/>
              <a:gd name="connsiteX9" fmla="*/ 6711794 w 6858000"/>
              <a:gd name="connsiteY9" fmla="*/ 2941805 h 3830219"/>
              <a:gd name="connsiteX10" fmla="*/ 6858000 w 6858000"/>
              <a:gd name="connsiteY10" fmla="*/ 2973381 h 3830219"/>
              <a:gd name="connsiteX11" fmla="*/ 6858000 w 6858000"/>
              <a:gd name="connsiteY11" fmla="*/ 0 h 3830219"/>
              <a:gd name="connsiteX12" fmla="*/ 0 w 6858000"/>
              <a:gd name="connsiteY12" fmla="*/ 0 h 383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8000" h="3830219">
                <a:moveTo>
                  <a:pt x="0" y="0"/>
                </a:moveTo>
                <a:lnTo>
                  <a:pt x="0" y="2994317"/>
                </a:lnTo>
                <a:lnTo>
                  <a:pt x="150933" y="2952927"/>
                </a:lnTo>
                <a:cubicBezTo>
                  <a:pt x="269822" y="2926258"/>
                  <a:pt x="396478" y="2910024"/>
                  <a:pt x="533317" y="2907735"/>
                </a:cubicBezTo>
                <a:cubicBezTo>
                  <a:pt x="1559606" y="2890571"/>
                  <a:pt x="2163137" y="3401988"/>
                  <a:pt x="2516906" y="3558655"/>
                </a:cubicBezTo>
                <a:lnTo>
                  <a:pt x="2542419" y="3568616"/>
                </a:lnTo>
                <a:lnTo>
                  <a:pt x="2607100" y="3608308"/>
                </a:lnTo>
                <a:cubicBezTo>
                  <a:pt x="2866745" y="3741243"/>
                  <a:pt x="3194928" y="3832171"/>
                  <a:pt x="3580199" y="3830188"/>
                </a:cubicBezTo>
                <a:cubicBezTo>
                  <a:pt x="4607589" y="3824901"/>
                  <a:pt x="5050658" y="2914049"/>
                  <a:pt x="6145368" y="2895740"/>
                </a:cubicBezTo>
                <a:cubicBezTo>
                  <a:pt x="6350626" y="2892307"/>
                  <a:pt x="6538973" y="2910018"/>
                  <a:pt x="6711794" y="2941805"/>
                </a:cubicBezTo>
                <a:lnTo>
                  <a:pt x="6858000" y="2973381"/>
                </a:lnTo>
                <a:lnTo>
                  <a:pt x="6858000" y="0"/>
                </a:lnTo>
                <a:lnTo>
                  <a:pt x="0" y="0"/>
                </a:lnTo>
                <a:close/>
              </a:path>
            </a:pathLst>
          </a:custGeom>
          <a:gradFill>
            <a:gsLst>
              <a:gs pos="45000">
                <a:schemeClr val="accent6">
                  <a:alpha val="29951"/>
                </a:schemeClr>
              </a:gs>
              <a:gs pos="99000">
                <a:schemeClr val="accent4">
                  <a:lumMod val="75000"/>
                  <a:alpha val="2734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0" name="Straight Connector 9">
            <a:extLst>
              <a:ext uri="{FF2B5EF4-FFF2-40B4-BE49-F238E27FC236}">
                <a16:creationId xmlns:a16="http://schemas.microsoft.com/office/drawing/2014/main" id="{4CA6FFAC-0E5C-DA2F-C0F9-D5602F928AEC}"/>
              </a:ext>
            </a:extLst>
          </p:cNvPr>
          <p:cNvCxnSpPr>
            <a:cxnSpLocks/>
          </p:cNvCxnSpPr>
          <p:nvPr userDrawn="1"/>
        </p:nvCxnSpPr>
        <p:spPr>
          <a:xfrm rot="5400000">
            <a:off x="7545111" y="2275586"/>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26350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Crypto: investing &amp; trading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E584E7EE-5B3B-427E-9807-020AEF8C7662}"/>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Freeform 15">
            <a:extLst>
              <a:ext uri="{FF2B5EF4-FFF2-40B4-BE49-F238E27FC236}">
                <a16:creationId xmlns:a16="http://schemas.microsoft.com/office/drawing/2014/main" id="{079F0D65-9DED-1DC3-6E6D-E4AD5252A007}"/>
              </a:ext>
            </a:extLst>
          </p:cNvPr>
          <p:cNvSpPr/>
          <p:nvPr userDrawn="1"/>
        </p:nvSpPr>
        <p:spPr>
          <a:xfrm rot="16200000" flipV="1">
            <a:off x="6507450" y="1163358"/>
            <a:ext cx="6858000" cy="4531278"/>
          </a:xfrm>
          <a:custGeom>
            <a:avLst/>
            <a:gdLst>
              <a:gd name="connsiteX0" fmla="*/ 6858000 w 6858000"/>
              <a:gd name="connsiteY0" fmla="*/ 3150313 h 3750964"/>
              <a:gd name="connsiteX1" fmla="*/ 6858000 w 6858000"/>
              <a:gd name="connsiteY1" fmla="*/ 0 h 3750964"/>
              <a:gd name="connsiteX2" fmla="*/ 0 w 6858000"/>
              <a:gd name="connsiteY2" fmla="*/ 0 h 3750964"/>
              <a:gd name="connsiteX3" fmla="*/ 0 w 6858000"/>
              <a:gd name="connsiteY3" fmla="*/ 3220894 h 3750964"/>
              <a:gd name="connsiteX4" fmla="*/ 10973 w 6858000"/>
              <a:gd name="connsiteY4" fmla="*/ 3230398 h 3750964"/>
              <a:gd name="connsiteX5" fmla="*/ 1661251 w 6858000"/>
              <a:gd name="connsiteY5" fmla="*/ 3750927 h 3750964"/>
              <a:gd name="connsiteX6" fmla="*/ 4893397 w 6858000"/>
              <a:gd name="connsiteY6" fmla="*/ 2661368 h 3750964"/>
              <a:gd name="connsiteX7" fmla="*/ 6834019 w 6858000"/>
              <a:gd name="connsiteY7" fmla="*/ 3137932 h 3750964"/>
              <a:gd name="connsiteX8" fmla="*/ 6858000 w 6858000"/>
              <a:gd name="connsiteY8" fmla="*/ 3150313 h 3750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3750964">
                <a:moveTo>
                  <a:pt x="6858000" y="3150313"/>
                </a:moveTo>
                <a:lnTo>
                  <a:pt x="6858000" y="0"/>
                </a:lnTo>
                <a:lnTo>
                  <a:pt x="0" y="0"/>
                </a:lnTo>
                <a:lnTo>
                  <a:pt x="0" y="3220894"/>
                </a:lnTo>
                <a:lnTo>
                  <a:pt x="10973" y="3230398"/>
                </a:lnTo>
                <a:cubicBezTo>
                  <a:pt x="366756" y="3514112"/>
                  <a:pt x="933081" y="3754395"/>
                  <a:pt x="1661251" y="3750927"/>
                </a:cubicBezTo>
                <a:cubicBezTo>
                  <a:pt x="2955776" y="3744762"/>
                  <a:pt x="3514049" y="2682714"/>
                  <a:pt x="4893397" y="2661368"/>
                </a:cubicBezTo>
                <a:cubicBezTo>
                  <a:pt x="5755490" y="2648026"/>
                  <a:pt x="6380835" y="2908605"/>
                  <a:pt x="6834019" y="3137932"/>
                </a:cubicBezTo>
                <a:lnTo>
                  <a:pt x="6858000" y="3150313"/>
                </a:lnTo>
                <a:close/>
              </a:path>
            </a:pathLst>
          </a:custGeom>
          <a:solidFill>
            <a:schemeClr val="accent4">
              <a:alpha val="1423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18">
            <a:extLst>
              <a:ext uri="{FF2B5EF4-FFF2-40B4-BE49-F238E27FC236}">
                <a16:creationId xmlns:a16="http://schemas.microsoft.com/office/drawing/2014/main" id="{9C605622-8F1F-632F-D5C0-1F2E7875EBA1}"/>
              </a:ext>
            </a:extLst>
          </p:cNvPr>
          <p:cNvSpPr/>
          <p:nvPr userDrawn="1"/>
        </p:nvSpPr>
        <p:spPr>
          <a:xfrm rot="5400000">
            <a:off x="6488397" y="1182411"/>
            <a:ext cx="6858000" cy="4493171"/>
          </a:xfrm>
          <a:custGeom>
            <a:avLst/>
            <a:gdLst>
              <a:gd name="connsiteX0" fmla="*/ 0 w 6858000"/>
              <a:gd name="connsiteY0" fmla="*/ 3300688 h 4744323"/>
              <a:gd name="connsiteX1" fmla="*/ 0 w 6858000"/>
              <a:gd name="connsiteY1" fmla="*/ 0 h 4744323"/>
              <a:gd name="connsiteX2" fmla="*/ 6858000 w 6858000"/>
              <a:gd name="connsiteY2" fmla="*/ 0 h 4744323"/>
              <a:gd name="connsiteX3" fmla="*/ 6858000 w 6858000"/>
              <a:gd name="connsiteY3" fmla="*/ 3130282 h 4744323"/>
              <a:gd name="connsiteX4" fmla="*/ 6685009 w 6858000"/>
              <a:gd name="connsiteY4" fmla="*/ 3177721 h 4744323"/>
              <a:gd name="connsiteX5" fmla="*/ 2944852 w 6858000"/>
              <a:gd name="connsiteY5" fmla="*/ 4744264 h 4744323"/>
              <a:gd name="connsiteX6" fmla="*/ 88593 w 6858000"/>
              <a:gd name="connsiteY6" fmla="*/ 3449517 h 4744323"/>
              <a:gd name="connsiteX7" fmla="*/ 0 w 6858000"/>
              <a:gd name="connsiteY7" fmla="*/ 3300688 h 4744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744323">
                <a:moveTo>
                  <a:pt x="0" y="3300688"/>
                </a:moveTo>
                <a:lnTo>
                  <a:pt x="0" y="0"/>
                </a:lnTo>
                <a:lnTo>
                  <a:pt x="6858000" y="0"/>
                </a:lnTo>
                <a:lnTo>
                  <a:pt x="6858000" y="3130282"/>
                </a:lnTo>
                <a:lnTo>
                  <a:pt x="6685009" y="3177721"/>
                </a:lnTo>
                <a:cubicBezTo>
                  <a:pt x="5333681" y="3615865"/>
                  <a:pt x="4498161" y="4736270"/>
                  <a:pt x="2944852" y="4744264"/>
                </a:cubicBezTo>
                <a:cubicBezTo>
                  <a:pt x="1511029" y="4751644"/>
                  <a:pt x="502120" y="4067469"/>
                  <a:pt x="88593" y="3449517"/>
                </a:cubicBezTo>
                <a:lnTo>
                  <a:pt x="0" y="3300688"/>
                </a:lnTo>
                <a:close/>
              </a:path>
            </a:pathLst>
          </a:custGeom>
          <a:gradFill flip="none" rotWithShape="1">
            <a:gsLst>
              <a:gs pos="4000">
                <a:schemeClr val="accent2">
                  <a:alpha val="23589"/>
                </a:schemeClr>
              </a:gs>
              <a:gs pos="79000">
                <a:schemeClr val="accent5">
                  <a:lumMod val="50000"/>
                  <a:alpha val="5218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12">
            <a:extLst>
              <a:ext uri="{FF2B5EF4-FFF2-40B4-BE49-F238E27FC236}">
                <a16:creationId xmlns:a16="http://schemas.microsoft.com/office/drawing/2014/main" id="{919AB4B2-2D3A-FCB5-0314-CC465BCC0E5D}"/>
              </a:ext>
            </a:extLst>
          </p:cNvPr>
          <p:cNvSpPr/>
          <p:nvPr userDrawn="1"/>
        </p:nvSpPr>
        <p:spPr>
          <a:xfrm rot="5400000">
            <a:off x="6926379" y="1582290"/>
            <a:ext cx="6858001" cy="3693421"/>
          </a:xfrm>
          <a:custGeom>
            <a:avLst/>
            <a:gdLst>
              <a:gd name="connsiteX0" fmla="*/ 0 w 6858001"/>
              <a:gd name="connsiteY0" fmla="*/ 3437558 h 3693421"/>
              <a:gd name="connsiteX1" fmla="*/ 0 w 6858001"/>
              <a:gd name="connsiteY1" fmla="*/ 0 h 3693421"/>
              <a:gd name="connsiteX2" fmla="*/ 6858001 w 6858001"/>
              <a:gd name="connsiteY2" fmla="*/ 0 h 3693421"/>
              <a:gd name="connsiteX3" fmla="*/ 6858001 w 6858001"/>
              <a:gd name="connsiteY3" fmla="*/ 1982949 h 3693421"/>
              <a:gd name="connsiteX4" fmla="*/ 6594582 w 6858001"/>
              <a:gd name="connsiteY4" fmla="*/ 1960784 h 3693421"/>
              <a:gd name="connsiteX5" fmla="*/ 6223032 w 6858001"/>
              <a:gd name="connsiteY5" fmla="*/ 1954544 h 3693421"/>
              <a:gd name="connsiteX6" fmla="*/ 1449771 w 6858001"/>
              <a:gd name="connsiteY6" fmla="*/ 3693362 h 3693421"/>
              <a:gd name="connsiteX7" fmla="*/ 163899 w 6858001"/>
              <a:gd name="connsiteY7" fmla="*/ 3498289 h 3693421"/>
              <a:gd name="connsiteX8" fmla="*/ 0 w 6858001"/>
              <a:gd name="connsiteY8" fmla="*/ 3437558 h 369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1" h="3693421">
                <a:moveTo>
                  <a:pt x="0" y="3437558"/>
                </a:moveTo>
                <a:lnTo>
                  <a:pt x="0" y="0"/>
                </a:lnTo>
                <a:lnTo>
                  <a:pt x="6858001" y="0"/>
                </a:lnTo>
                <a:lnTo>
                  <a:pt x="6858001" y="1982949"/>
                </a:lnTo>
                <a:lnTo>
                  <a:pt x="6594582" y="1960784"/>
                </a:lnTo>
                <a:cubicBezTo>
                  <a:pt x="6474164" y="1954657"/>
                  <a:pt x="6350346" y="1952415"/>
                  <a:pt x="6223032" y="1954544"/>
                </a:cubicBezTo>
                <a:cubicBezTo>
                  <a:pt x="4185999" y="1988612"/>
                  <a:pt x="3361537" y="3683524"/>
                  <a:pt x="1449771" y="3693362"/>
                </a:cubicBezTo>
                <a:cubicBezTo>
                  <a:pt x="971830" y="3695822"/>
                  <a:pt x="541102" y="3621442"/>
                  <a:pt x="163899" y="3498289"/>
                </a:cubicBezTo>
                <a:lnTo>
                  <a:pt x="0" y="3437558"/>
                </a:lnTo>
                <a:close/>
              </a:path>
            </a:pathLst>
          </a:custGeom>
          <a:gradFill>
            <a:gsLst>
              <a:gs pos="84000">
                <a:schemeClr val="accent4">
                  <a:alpha val="20000"/>
                </a:schemeClr>
              </a:gs>
              <a:gs pos="1000">
                <a:schemeClr val="accent6">
                  <a:alpha val="38000"/>
                </a:schemeClr>
              </a:gs>
              <a:gs pos="100000">
                <a:schemeClr val="accent6">
                  <a:alpha val="3349"/>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Slide Number Placeholder 7">
            <a:extLst>
              <a:ext uri="{FF2B5EF4-FFF2-40B4-BE49-F238E27FC236}">
                <a16:creationId xmlns:a16="http://schemas.microsoft.com/office/drawing/2014/main" id="{692257B9-FE58-1976-7115-17E05E5819EA}"/>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7" name="Footer Placeholder 6">
            <a:extLst>
              <a:ext uri="{FF2B5EF4-FFF2-40B4-BE49-F238E27FC236}">
                <a16:creationId xmlns:a16="http://schemas.microsoft.com/office/drawing/2014/main" id="{BAF040BB-6465-852C-B53C-074E90BB09D1}"/>
              </a:ext>
            </a:extLst>
          </p:cNvPr>
          <p:cNvSpPr>
            <a:spLocks noGrp="1"/>
          </p:cNvSpPr>
          <p:nvPr>
            <p:ph type="ftr" sz="quarter" idx="10"/>
          </p:nvPr>
        </p:nvSpPr>
        <p:spPr/>
        <p:txBody>
          <a:bodyPr>
            <a:noAutofit/>
          </a:bodyPr>
          <a:lstStyle/>
          <a:p>
            <a:r>
              <a:rPr lang="en-US"/>
              <a:t>Crypto: investing &amp; trading</a:t>
            </a: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536192" y="832104"/>
            <a:ext cx="8878824" cy="1069848"/>
          </a:xfrm>
        </p:spPr>
        <p:txBody>
          <a:bodyPr anchor="b">
            <a:no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536192" y="2212848"/>
            <a:ext cx="6422136" cy="3282696"/>
          </a:xfrm>
        </p:spPr>
        <p:txBody>
          <a:bodyPr>
            <a:noAutofit/>
          </a:bodyPr>
          <a:lstStyle>
            <a:lvl1pPr marL="347472">
              <a:lnSpc>
                <a:spcPct val="150000"/>
              </a:lnSpc>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63167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Introduction">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9BE68DE5-FB8F-C713-B589-69851789C6C5}"/>
              </a:ext>
            </a:extLst>
          </p:cNvPr>
          <p:cNvSpPr/>
          <p:nvPr userDrawn="1"/>
        </p:nvSpPr>
        <p:spPr>
          <a:xfrm>
            <a:off x="1" y="4852144"/>
            <a:ext cx="5681755" cy="2002200"/>
          </a:xfrm>
          <a:custGeom>
            <a:avLst/>
            <a:gdLst>
              <a:gd name="connsiteX0" fmla="*/ 320629 w 5681755"/>
              <a:gd name="connsiteY0" fmla="*/ 0 h 2002200"/>
              <a:gd name="connsiteX1" fmla="*/ 375829 w 5681755"/>
              <a:gd name="connsiteY1" fmla="*/ 158026 h 2002200"/>
              <a:gd name="connsiteX2" fmla="*/ 897491 w 5681755"/>
              <a:gd name="connsiteY2" fmla="*/ 961690 h 2002200"/>
              <a:gd name="connsiteX3" fmla="*/ 4054478 w 5681755"/>
              <a:gd name="connsiteY3" fmla="*/ 1474149 h 2002200"/>
              <a:gd name="connsiteX4" fmla="*/ 5679398 w 5681755"/>
              <a:gd name="connsiteY4" fmla="*/ 1986034 h 2002200"/>
              <a:gd name="connsiteX5" fmla="*/ 5681755 w 5681755"/>
              <a:gd name="connsiteY5" fmla="*/ 2002200 h 2002200"/>
              <a:gd name="connsiteX6" fmla="*/ 0 w 5681755"/>
              <a:gd name="connsiteY6" fmla="*/ 1989323 h 2002200"/>
              <a:gd name="connsiteX7" fmla="*/ 0 w 5681755"/>
              <a:gd name="connsiteY7" fmla="*/ 1952135 h 200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1755" h="2002200">
                <a:moveTo>
                  <a:pt x="320629" y="0"/>
                </a:moveTo>
                <a:lnTo>
                  <a:pt x="375829" y="158026"/>
                </a:lnTo>
                <a:cubicBezTo>
                  <a:pt x="503741" y="486192"/>
                  <a:pt x="688117" y="753054"/>
                  <a:pt x="897491" y="961690"/>
                </a:cubicBezTo>
                <a:cubicBezTo>
                  <a:pt x="1455821" y="1518049"/>
                  <a:pt x="3033468" y="1694058"/>
                  <a:pt x="4054478" y="1474149"/>
                </a:cubicBezTo>
                <a:cubicBezTo>
                  <a:pt x="5094564" y="1247948"/>
                  <a:pt x="5587838" y="1548928"/>
                  <a:pt x="5679398" y="1986034"/>
                </a:cubicBezTo>
                <a:lnTo>
                  <a:pt x="5681755" y="2002200"/>
                </a:lnTo>
                <a:lnTo>
                  <a:pt x="0" y="1989323"/>
                </a:lnTo>
                <a:lnTo>
                  <a:pt x="0" y="1952135"/>
                </a:lnTo>
                <a:close/>
              </a:path>
            </a:pathLst>
          </a:custGeom>
          <a:gradFill flip="none" rotWithShape="1">
            <a:gsLst>
              <a:gs pos="77000">
                <a:schemeClr val="accent3">
                  <a:lumMod val="25000"/>
                  <a:alpha val="0"/>
                </a:schemeClr>
              </a:gs>
              <a:gs pos="0">
                <a:schemeClr val="tx2">
                  <a:alpha val="70774"/>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2" name="Freeform: Shape 21">
            <a:extLst>
              <a:ext uri="{FF2B5EF4-FFF2-40B4-BE49-F238E27FC236}">
                <a16:creationId xmlns:a16="http://schemas.microsoft.com/office/drawing/2014/main" id="{76B337A9-EA8E-4E30-3CF4-C681F9705934}"/>
              </a:ext>
            </a:extLst>
          </p:cNvPr>
          <p:cNvSpPr/>
          <p:nvPr userDrawn="1"/>
        </p:nvSpPr>
        <p:spPr>
          <a:xfrm>
            <a:off x="1" y="0"/>
            <a:ext cx="6392389" cy="3297866"/>
          </a:xfrm>
          <a:custGeom>
            <a:avLst/>
            <a:gdLst>
              <a:gd name="connsiteX0" fmla="*/ 0 w 6392389"/>
              <a:gd name="connsiteY0" fmla="*/ 0 h 3297866"/>
              <a:gd name="connsiteX1" fmla="*/ 6392389 w 6392389"/>
              <a:gd name="connsiteY1" fmla="*/ 0 h 3297866"/>
              <a:gd name="connsiteX2" fmla="*/ 6039257 w 6392389"/>
              <a:gd name="connsiteY2" fmla="*/ 205593 h 3297866"/>
              <a:gd name="connsiteX3" fmla="*/ 4044501 w 6392389"/>
              <a:gd name="connsiteY3" fmla="*/ 1885401 h 3297866"/>
              <a:gd name="connsiteX4" fmla="*/ 41384 w 6392389"/>
              <a:gd name="connsiteY4" fmla="*/ 2408804 h 3297866"/>
              <a:gd name="connsiteX5" fmla="*/ 0 w 6392389"/>
              <a:gd name="connsiteY5" fmla="*/ 2349004 h 329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92389" h="3297866">
                <a:moveTo>
                  <a:pt x="0" y="0"/>
                </a:moveTo>
                <a:lnTo>
                  <a:pt x="6392389" y="0"/>
                </a:lnTo>
                <a:lnTo>
                  <a:pt x="6039257" y="205593"/>
                </a:lnTo>
                <a:cubicBezTo>
                  <a:pt x="5243960" y="694220"/>
                  <a:pt x="4533171" y="1286369"/>
                  <a:pt x="4044501" y="1885401"/>
                </a:cubicBezTo>
                <a:cubicBezTo>
                  <a:pt x="2455953" y="3842789"/>
                  <a:pt x="879065" y="3516921"/>
                  <a:pt x="41384" y="2408804"/>
                </a:cubicBezTo>
                <a:lnTo>
                  <a:pt x="0" y="2349004"/>
                </a:lnTo>
                <a:close/>
              </a:path>
            </a:pathLst>
          </a:custGeom>
          <a:gradFill flip="none" rotWithShape="1">
            <a:gsLst>
              <a:gs pos="20000">
                <a:schemeClr val="accent3">
                  <a:lumMod val="25000"/>
                </a:schemeClr>
              </a:gs>
              <a:gs pos="100000">
                <a:schemeClr val="tx2">
                  <a:alpha val="54000"/>
                </a:schemeClr>
              </a:gs>
            </a:gsLst>
            <a:lin ang="10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5" name="Freeform: Shape 14">
            <a:extLst>
              <a:ext uri="{FF2B5EF4-FFF2-40B4-BE49-F238E27FC236}">
                <a16:creationId xmlns:a16="http://schemas.microsoft.com/office/drawing/2014/main" id="{3385D1DB-F6B1-8F65-1FDB-5CDD731A6DFC}"/>
              </a:ext>
            </a:extLst>
          </p:cNvPr>
          <p:cNvSpPr/>
          <p:nvPr userDrawn="1"/>
        </p:nvSpPr>
        <p:spPr>
          <a:xfrm>
            <a:off x="9517205" y="2"/>
            <a:ext cx="2674794" cy="6857999"/>
          </a:xfrm>
          <a:custGeom>
            <a:avLst/>
            <a:gdLst>
              <a:gd name="connsiteX0" fmla="*/ 2674793 w 2674794"/>
              <a:gd name="connsiteY0" fmla="*/ 0 h 6857999"/>
              <a:gd name="connsiteX1" fmla="*/ 2674794 w 2674794"/>
              <a:gd name="connsiteY1" fmla="*/ 6857999 h 6857999"/>
              <a:gd name="connsiteX2" fmla="*/ 1158844 w 2674794"/>
              <a:gd name="connsiteY2" fmla="*/ 6857999 h 6857999"/>
              <a:gd name="connsiteX3" fmla="*/ 1212639 w 2674794"/>
              <a:gd name="connsiteY3" fmla="*/ 6771304 h 6857999"/>
              <a:gd name="connsiteX4" fmla="*/ 1327460 w 2674794"/>
              <a:gd name="connsiteY4" fmla="*/ 6554527 h 6857999"/>
              <a:gd name="connsiteX5" fmla="*/ 545566 w 2674794"/>
              <a:gd name="connsiteY5" fmla="*/ 2293136 h 6857999"/>
              <a:gd name="connsiteX6" fmla="*/ 381787 w 2674794"/>
              <a:gd name="connsiteY6" fmla="*/ 3827 h 6857999"/>
              <a:gd name="connsiteX7" fmla="*/ 386161 w 2674794"/>
              <a:gd name="connsiteY7"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4794" h="6857999">
                <a:moveTo>
                  <a:pt x="2674793" y="0"/>
                </a:moveTo>
                <a:lnTo>
                  <a:pt x="2674794" y="6857999"/>
                </a:lnTo>
                <a:lnTo>
                  <a:pt x="1158844" y="6857999"/>
                </a:lnTo>
                <a:lnTo>
                  <a:pt x="1212639" y="6771304"/>
                </a:lnTo>
                <a:cubicBezTo>
                  <a:pt x="1256917" y="6696480"/>
                  <a:pt x="1295401" y="6624001"/>
                  <a:pt x="1327460" y="6554527"/>
                </a:cubicBezTo>
                <a:cubicBezTo>
                  <a:pt x="1840424" y="5442926"/>
                  <a:pt x="1337703" y="3374924"/>
                  <a:pt x="545566" y="2293136"/>
                </a:cubicBezTo>
                <a:cubicBezTo>
                  <a:pt x="-210423" y="1266170"/>
                  <a:pt x="-98154" y="469786"/>
                  <a:pt x="381787" y="3827"/>
                </a:cubicBezTo>
                <a:lnTo>
                  <a:pt x="386161" y="0"/>
                </a:lnTo>
                <a:close/>
              </a:path>
            </a:pathLst>
          </a:custGeom>
          <a:solidFill>
            <a:schemeClr val="tx2">
              <a:alpha val="3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1" name="glass card">
            <a:extLst>
              <a:ext uri="{FF2B5EF4-FFF2-40B4-BE49-F238E27FC236}">
                <a16:creationId xmlns:a16="http://schemas.microsoft.com/office/drawing/2014/main" id="{BAC99002-32F5-F4C1-2519-F23274B0580C}"/>
              </a:ext>
            </a:extLst>
          </p:cNvPr>
          <p:cNvSpPr/>
          <p:nvPr userDrawn="1"/>
        </p:nvSpPr>
        <p:spPr>
          <a:xfrm>
            <a:off x="1365705" y="1005155"/>
            <a:ext cx="9243233" cy="4978750"/>
          </a:xfrm>
          <a:prstGeom prst="roundRect">
            <a:avLst>
              <a:gd name="adj" fmla="val 6806"/>
            </a:avLst>
          </a:prstGeom>
          <a:gradFill>
            <a:gsLst>
              <a:gs pos="100000">
                <a:schemeClr val="bg1">
                  <a:alpha val="3000"/>
                </a:schemeClr>
              </a:gs>
              <a:gs pos="47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7" name="Freeform: Shape 26">
            <a:extLst>
              <a:ext uri="{FF2B5EF4-FFF2-40B4-BE49-F238E27FC236}">
                <a16:creationId xmlns:a16="http://schemas.microsoft.com/office/drawing/2014/main" id="{0DF239B3-DB66-3CD4-1BFE-4EBA82BC4A44}"/>
              </a:ext>
            </a:extLst>
          </p:cNvPr>
          <p:cNvSpPr/>
          <p:nvPr userDrawn="1"/>
        </p:nvSpPr>
        <p:spPr>
          <a:xfrm>
            <a:off x="0" y="5255333"/>
            <a:ext cx="2769194" cy="1602667"/>
          </a:xfrm>
          <a:custGeom>
            <a:avLst/>
            <a:gdLst>
              <a:gd name="connsiteX0" fmla="*/ 0 w 2769194"/>
              <a:gd name="connsiteY0" fmla="*/ 0 h 1602667"/>
              <a:gd name="connsiteX1" fmla="*/ 93250 w 2769194"/>
              <a:gd name="connsiteY1" fmla="*/ 101565 h 1602667"/>
              <a:gd name="connsiteX2" fmla="*/ 2646213 w 2769194"/>
              <a:gd name="connsiteY2" fmla="*/ 1567071 h 1602667"/>
              <a:gd name="connsiteX3" fmla="*/ 2769194 w 2769194"/>
              <a:gd name="connsiteY3" fmla="*/ 1602667 h 1602667"/>
              <a:gd name="connsiteX4" fmla="*/ 0 w 2769194"/>
              <a:gd name="connsiteY4" fmla="*/ 1602667 h 1602667"/>
              <a:gd name="connsiteX5" fmla="*/ 0 w 2769194"/>
              <a:gd name="connsiteY5" fmla="*/ 807120 h 1602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9194" h="1602667">
                <a:moveTo>
                  <a:pt x="0" y="0"/>
                </a:moveTo>
                <a:lnTo>
                  <a:pt x="93250" y="101565"/>
                </a:lnTo>
                <a:cubicBezTo>
                  <a:pt x="702540" y="735306"/>
                  <a:pt x="1672588" y="1259605"/>
                  <a:pt x="2646213" y="1567071"/>
                </a:cubicBezTo>
                <a:lnTo>
                  <a:pt x="2769194" y="1602667"/>
                </a:lnTo>
                <a:lnTo>
                  <a:pt x="0" y="1602667"/>
                </a:lnTo>
                <a:lnTo>
                  <a:pt x="0" y="807120"/>
                </a:lnTo>
                <a:close/>
              </a:path>
            </a:pathLst>
          </a:custGeom>
          <a:gradFill flip="none" rotWithShape="1">
            <a:gsLst>
              <a:gs pos="60000">
                <a:schemeClr val="accent3">
                  <a:alpha val="45000"/>
                </a:schemeClr>
              </a:gs>
              <a:gs pos="99000">
                <a:schemeClr val="accent5">
                  <a:alpha val="66721"/>
                </a:schemeClr>
              </a:gs>
            </a:gsLst>
            <a:path path="circl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7169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524000" y="2029968"/>
            <a:ext cx="9144000" cy="1069848"/>
          </a:xfrm>
        </p:spPr>
        <p:txBody>
          <a:bodyPr anchor="b">
            <a:no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38039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reeform 3">
            <a:extLst>
              <a:ext uri="{FF2B5EF4-FFF2-40B4-BE49-F238E27FC236}">
                <a16:creationId xmlns:a16="http://schemas.microsoft.com/office/drawing/2014/main" id="{F1F20C20-DE23-6FE7-74A0-517218ACED7A}"/>
              </a:ext>
            </a:extLst>
          </p:cNvPr>
          <p:cNvSpPr/>
          <p:nvPr userDrawn="1"/>
        </p:nvSpPr>
        <p:spPr>
          <a:xfrm rot="10800000">
            <a:off x="-1" y="5019503"/>
            <a:ext cx="9676770" cy="18384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29177"/>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4">
            <a:extLst>
              <a:ext uri="{FF2B5EF4-FFF2-40B4-BE49-F238E27FC236}">
                <a16:creationId xmlns:a16="http://schemas.microsoft.com/office/drawing/2014/main" id="{98E2EA35-4179-2438-E1D1-02EFA8830FF9}"/>
              </a:ext>
            </a:extLst>
          </p:cNvPr>
          <p:cNvSpPr/>
          <p:nvPr userDrawn="1"/>
        </p:nvSpPr>
        <p:spPr>
          <a:xfrm flipV="1">
            <a:off x="2763044" y="6076116"/>
            <a:ext cx="3946673" cy="781884"/>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accent4">
                  <a:lumMod val="75000"/>
                  <a:alpha val="46295"/>
                </a:schemeClr>
              </a:gs>
              <a:gs pos="33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5">
            <a:extLst>
              <a:ext uri="{FF2B5EF4-FFF2-40B4-BE49-F238E27FC236}">
                <a16:creationId xmlns:a16="http://schemas.microsoft.com/office/drawing/2014/main" id="{A7C0B16B-87E9-E92C-62F3-D1844BEE5B2D}"/>
              </a:ext>
            </a:extLst>
          </p:cNvPr>
          <p:cNvSpPr/>
          <p:nvPr userDrawn="1"/>
        </p:nvSpPr>
        <p:spPr>
          <a:xfrm rot="10800000">
            <a:off x="5393054" y="601597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6">
            <a:extLst>
              <a:ext uri="{FF2B5EF4-FFF2-40B4-BE49-F238E27FC236}">
                <a16:creationId xmlns:a16="http://schemas.microsoft.com/office/drawing/2014/main" id="{51F4118C-3B46-F20B-EF12-E16F7513844C}"/>
              </a:ext>
            </a:extLst>
          </p:cNvPr>
          <p:cNvSpPr/>
          <p:nvPr userDrawn="1"/>
        </p:nvSpPr>
        <p:spPr>
          <a:xfrm rot="10800000" flipH="1">
            <a:off x="-2688" y="5263861"/>
            <a:ext cx="12192000" cy="1599109"/>
          </a:xfrm>
          <a:custGeom>
            <a:avLst/>
            <a:gdLst>
              <a:gd name="connsiteX0" fmla="*/ 1373073 w 12192000"/>
              <a:gd name="connsiteY0" fmla="*/ 1599066 h 1599109"/>
              <a:gd name="connsiteX1" fmla="*/ 4901233 w 12192000"/>
              <a:gd name="connsiteY1" fmla="*/ 313816 h 1599109"/>
              <a:gd name="connsiteX2" fmla="*/ 7629483 w 12192000"/>
              <a:gd name="connsiteY2" fmla="*/ 1209099 h 1599109"/>
              <a:gd name="connsiteX3" fmla="*/ 7664573 w 12192000"/>
              <a:gd name="connsiteY3" fmla="*/ 1222798 h 1599109"/>
              <a:gd name="connsiteX4" fmla="*/ 7753536 w 12192000"/>
              <a:gd name="connsiteY4" fmla="*/ 1277391 h 1599109"/>
              <a:gd name="connsiteX5" fmla="*/ 9091947 w 12192000"/>
              <a:gd name="connsiteY5" fmla="*/ 1582567 h 1599109"/>
              <a:gd name="connsiteX6" fmla="*/ 12094171 w 12192000"/>
              <a:gd name="connsiteY6" fmla="*/ 359476 h 1599109"/>
              <a:gd name="connsiteX7" fmla="*/ 12192000 w 12192000"/>
              <a:gd name="connsiteY7" fmla="*/ 342643 h 1599109"/>
              <a:gd name="connsiteX8" fmla="*/ 12192000 w 12192000"/>
              <a:gd name="connsiteY8" fmla="*/ 0 h 1599109"/>
              <a:gd name="connsiteX9" fmla="*/ 0 w 12192000"/>
              <a:gd name="connsiteY9" fmla="*/ 0 h 1599109"/>
              <a:gd name="connsiteX10" fmla="*/ 0 w 12192000"/>
              <a:gd name="connsiteY10" fmla="*/ 1274406 h 1599109"/>
              <a:gd name="connsiteX11" fmla="*/ 34662 w 12192000"/>
              <a:gd name="connsiteY11" fmla="*/ 1293889 h 1599109"/>
              <a:gd name="connsiteX12" fmla="*/ 1373073 w 12192000"/>
              <a:gd name="connsiteY12" fmla="*/ 1599066 h 159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1599109">
                <a:moveTo>
                  <a:pt x="1373073" y="1599066"/>
                </a:moveTo>
                <a:cubicBezTo>
                  <a:pt x="2786156" y="1591793"/>
                  <a:pt x="3395560" y="338997"/>
                  <a:pt x="4901233" y="313816"/>
                </a:cubicBezTo>
                <a:cubicBezTo>
                  <a:pt x="6312803" y="290208"/>
                  <a:pt x="7142906" y="993618"/>
                  <a:pt x="7629483" y="1209099"/>
                </a:cubicBezTo>
                <a:lnTo>
                  <a:pt x="7664573" y="1222798"/>
                </a:lnTo>
                <a:lnTo>
                  <a:pt x="7753536" y="1277391"/>
                </a:lnTo>
                <a:cubicBezTo>
                  <a:pt x="8110655" y="1460232"/>
                  <a:pt x="8562041" y="1585295"/>
                  <a:pt x="9091947" y="1582567"/>
                </a:cubicBezTo>
                <a:cubicBezTo>
                  <a:pt x="10328396" y="1576205"/>
                  <a:pt x="10949524" y="616237"/>
                  <a:pt x="12094171" y="359476"/>
                </a:cubicBezTo>
                <a:lnTo>
                  <a:pt x="12192000" y="342643"/>
                </a:lnTo>
                <a:lnTo>
                  <a:pt x="12192000" y="0"/>
                </a:lnTo>
                <a:lnTo>
                  <a:pt x="0" y="0"/>
                </a:lnTo>
                <a:lnTo>
                  <a:pt x="0" y="1274406"/>
                </a:lnTo>
                <a:lnTo>
                  <a:pt x="34662" y="1293889"/>
                </a:lnTo>
                <a:cubicBezTo>
                  <a:pt x="391780" y="1476730"/>
                  <a:pt x="843167" y="1601794"/>
                  <a:pt x="1373073" y="1599066"/>
                </a:cubicBezTo>
                <a:close/>
              </a:path>
            </a:pathLst>
          </a:custGeom>
          <a:gradFill flip="none" rotWithShape="1">
            <a:gsLst>
              <a:gs pos="0">
                <a:schemeClr val="accent6">
                  <a:alpha val="69328"/>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3" name="Straight Connector 12">
            <a:extLst>
              <a:ext uri="{FF2B5EF4-FFF2-40B4-BE49-F238E27FC236}">
                <a16:creationId xmlns:a16="http://schemas.microsoft.com/office/drawing/2014/main" id="{CD0F8AA9-2207-2D4C-C2E0-FEF14E2D9ACF}"/>
              </a:ext>
            </a:extLst>
          </p:cNvPr>
          <p:cNvCxnSpPr>
            <a:cxnSpLocks/>
          </p:cNvCxnSpPr>
          <p:nvPr userDrawn="1"/>
        </p:nvCxnSpPr>
        <p:spPr>
          <a:xfrm rot="5400000">
            <a:off x="6095999" y="2597191"/>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2753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hart or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p:txBody>
          <a:bodyPr anchor="b">
            <a:noAutofit/>
          </a:bodyPr>
          <a:lstStyle>
            <a:lvl1pPr algn="ct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4">
            <a:extLst>
              <a:ext uri="{FF2B5EF4-FFF2-40B4-BE49-F238E27FC236}">
                <a16:creationId xmlns:a16="http://schemas.microsoft.com/office/drawing/2014/main" id="{4A4F769D-48D3-2655-40A4-674F657B741D}"/>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4" name="Footer Placeholder 3">
            <a:extLst>
              <a:ext uri="{FF2B5EF4-FFF2-40B4-BE49-F238E27FC236}">
                <a16:creationId xmlns:a16="http://schemas.microsoft.com/office/drawing/2014/main" id="{33FA0756-78EA-68DD-4650-F40EF5F2520E}"/>
              </a:ext>
            </a:extLst>
          </p:cNvPr>
          <p:cNvSpPr>
            <a:spLocks noGrp="1"/>
          </p:cNvSpPr>
          <p:nvPr>
            <p:ph type="ftr" sz="quarter" idx="10"/>
          </p:nvPr>
        </p:nvSpPr>
        <p:spPr/>
        <p:txBody>
          <a:bodyPr>
            <a:noAutofit/>
          </a:bodyPr>
          <a:lstStyle/>
          <a:p>
            <a:r>
              <a:rPr lang="en-US"/>
              <a:t>Crypto: investing &amp; trading</a:t>
            </a:r>
            <a:endParaRPr lang="en-US" dirty="0"/>
          </a:p>
        </p:txBody>
      </p:sp>
    </p:spTree>
    <p:extLst>
      <p:ext uri="{BB962C8B-B14F-4D97-AF65-F5344CB8AC3E}">
        <p14:creationId xmlns:p14="http://schemas.microsoft.com/office/powerpoint/2010/main" val="734534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Quote">
    <p:spTree>
      <p:nvGrpSpPr>
        <p:cNvPr id="1" name=""/>
        <p:cNvGrpSpPr/>
        <p:nvPr/>
      </p:nvGrpSpPr>
      <p:grpSpPr>
        <a:xfrm>
          <a:off x="0" y="0"/>
          <a:ext cx="0" cy="0"/>
          <a:chOff x="0" y="0"/>
          <a:chExt cx="0" cy="0"/>
        </a:xfrm>
      </p:grpSpPr>
      <p:sp>
        <p:nvSpPr>
          <p:cNvPr id="21" name="Freeform 6">
            <a:extLst>
              <a:ext uri="{FF2B5EF4-FFF2-40B4-BE49-F238E27FC236}">
                <a16:creationId xmlns:a16="http://schemas.microsoft.com/office/drawing/2014/main" id="{77AD3460-2264-3A46-993B-9F2AACED0504}"/>
              </a:ext>
            </a:extLst>
          </p:cNvPr>
          <p:cNvSpPr/>
          <p:nvPr userDrawn="1"/>
        </p:nvSpPr>
        <p:spPr>
          <a:xfrm rot="10800000">
            <a:off x="5393054"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7">
            <a:extLst>
              <a:ext uri="{FF2B5EF4-FFF2-40B4-BE49-F238E27FC236}">
                <a16:creationId xmlns:a16="http://schemas.microsoft.com/office/drawing/2014/main" id="{BBBF3E9C-CCEA-98FA-7F69-55AF07558021}"/>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9">
            <a:extLst>
              <a:ext uri="{FF2B5EF4-FFF2-40B4-BE49-F238E27FC236}">
                <a16:creationId xmlns:a16="http://schemas.microsoft.com/office/drawing/2014/main" id="{4F937A84-95EC-EB44-470A-C82AD8E99897}"/>
              </a:ext>
            </a:extLst>
          </p:cNvPr>
          <p:cNvSpPr/>
          <p:nvPr userDrawn="1"/>
        </p:nvSpPr>
        <p:spPr>
          <a:xfrm>
            <a:off x="-24334" y="0"/>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3916598 w 12218982"/>
              <a:gd name="connsiteY10" fmla="*/ 272807 h 6860673"/>
              <a:gd name="connsiteX11" fmla="*/ 3863345 w 12218982"/>
              <a:gd name="connsiteY11" fmla="*/ 286233 h 6860673"/>
              <a:gd name="connsiteX12" fmla="*/ 3729781 w 12218982"/>
              <a:gd name="connsiteY12" fmla="*/ 323286 h 6860673"/>
              <a:gd name="connsiteX13" fmla="*/ 1717096 w 12218982"/>
              <a:gd name="connsiteY13" fmla="*/ 1451719 h 6860673"/>
              <a:gd name="connsiteX14" fmla="*/ 708597 w 12218982"/>
              <a:gd name="connsiteY14" fmla="*/ 2695590 h 6860673"/>
              <a:gd name="connsiteX15" fmla="*/ 486880 w 12218982"/>
              <a:gd name="connsiteY15" fmla="*/ 3274865 h 6860673"/>
              <a:gd name="connsiteX16" fmla="*/ 365997 w 12218982"/>
              <a:gd name="connsiteY16" fmla="*/ 3984708 h 6860673"/>
              <a:gd name="connsiteX17" fmla="*/ 341340 w 12218982"/>
              <a:gd name="connsiteY17" fmla="*/ 4301231 h 6860673"/>
              <a:gd name="connsiteX18" fmla="*/ 341340 w 12218982"/>
              <a:gd name="connsiteY18" fmla="*/ 5007890 h 6860673"/>
              <a:gd name="connsiteX19" fmla="*/ 343276 w 12218982"/>
              <a:gd name="connsiteY19" fmla="*/ 5047516 h 6860673"/>
              <a:gd name="connsiteX20" fmla="*/ 814636 w 12218982"/>
              <a:gd name="connsiteY20" fmla="*/ 6666819 h 6860673"/>
              <a:gd name="connsiteX21" fmla="*/ 915601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4862080" y="106647"/>
                  <a:pt x="4363654" y="168899"/>
                  <a:pt x="3916598" y="272807"/>
                </a:cubicBezTo>
                <a:lnTo>
                  <a:pt x="3863345" y="286233"/>
                </a:lnTo>
                <a:lnTo>
                  <a:pt x="3729781" y="323286"/>
                </a:lnTo>
                <a:cubicBezTo>
                  <a:pt x="3036967" y="532141"/>
                  <a:pt x="2352843" y="836886"/>
                  <a:pt x="1717096" y="1451719"/>
                </a:cubicBezTo>
                <a:cubicBezTo>
                  <a:pt x="1293264" y="1861607"/>
                  <a:pt x="966036" y="2282242"/>
                  <a:pt x="708597" y="2695590"/>
                </a:cubicBezTo>
                <a:cubicBezTo>
                  <a:pt x="593502" y="2938109"/>
                  <a:pt x="544310" y="3015870"/>
                  <a:pt x="486880" y="3274865"/>
                </a:cubicBezTo>
                <a:cubicBezTo>
                  <a:pt x="434927" y="3498394"/>
                  <a:pt x="385149" y="3635910"/>
                  <a:pt x="365997" y="3984708"/>
                </a:cubicBezTo>
                <a:lnTo>
                  <a:pt x="341340" y="4301231"/>
                </a:lnTo>
                <a:lnTo>
                  <a:pt x="341340" y="5007890"/>
                </a:lnTo>
                <a:cubicBezTo>
                  <a:pt x="341985" y="5021099"/>
                  <a:pt x="342631" y="5034307"/>
                  <a:pt x="343276" y="5047516"/>
                </a:cubicBezTo>
                <a:cubicBezTo>
                  <a:pt x="393784" y="5666740"/>
                  <a:pt x="577442" y="6188267"/>
                  <a:pt x="814636" y="6666819"/>
                </a:cubicBezTo>
                <a:lnTo>
                  <a:pt x="915601"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25000"/>
                  <a:alpha val="60164"/>
                </a:schemeClr>
              </a:gs>
              <a:gs pos="77000">
                <a:schemeClr val="accent3">
                  <a:lumMod val="25000"/>
                  <a:alpha val="29492"/>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10">
            <a:extLst>
              <a:ext uri="{FF2B5EF4-FFF2-40B4-BE49-F238E27FC236}">
                <a16:creationId xmlns:a16="http://schemas.microsoft.com/office/drawing/2014/main" id="{A9BF091C-5F88-B50F-03BB-284950253993}"/>
              </a:ext>
            </a:extLst>
          </p:cNvPr>
          <p:cNvSpPr/>
          <p:nvPr userDrawn="1"/>
        </p:nvSpPr>
        <p:spPr>
          <a:xfrm flipV="1">
            <a:off x="204060" y="5377862"/>
            <a:ext cx="7471211" cy="1480138"/>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tx2">
                  <a:alpha val="8123"/>
                </a:schemeClr>
              </a:gs>
              <a:gs pos="33000">
                <a:schemeClr val="accent6">
                  <a:alpha val="13919"/>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16">
            <a:extLst>
              <a:ext uri="{FF2B5EF4-FFF2-40B4-BE49-F238E27FC236}">
                <a16:creationId xmlns:a16="http://schemas.microsoft.com/office/drawing/2014/main" id="{3FF8B459-35F5-072D-56FA-415EEABE6DC2}"/>
              </a:ext>
            </a:extLst>
          </p:cNvPr>
          <p:cNvSpPr/>
          <p:nvPr userDrawn="1"/>
        </p:nvSpPr>
        <p:spPr>
          <a:xfrm rot="10800000">
            <a:off x="-30287" y="4822578"/>
            <a:ext cx="12230888" cy="2040391"/>
          </a:xfrm>
          <a:custGeom>
            <a:avLst/>
            <a:gdLst>
              <a:gd name="connsiteX0" fmla="*/ 1751979 w 12230888"/>
              <a:gd name="connsiteY0" fmla="*/ 2040336 h 2040391"/>
              <a:gd name="connsiteX1" fmla="*/ 44227 w 12230888"/>
              <a:gd name="connsiteY1" fmla="*/ 1650944 h 2040391"/>
              <a:gd name="connsiteX2" fmla="*/ 0 w 12230888"/>
              <a:gd name="connsiteY2" fmla="*/ 1626084 h 2040391"/>
              <a:gd name="connsiteX3" fmla="*/ 0 w 12230888"/>
              <a:gd name="connsiteY3" fmla="*/ 0 h 2040391"/>
              <a:gd name="connsiteX4" fmla="*/ 12230888 w 12230888"/>
              <a:gd name="connsiteY4" fmla="*/ 0 h 2040391"/>
              <a:gd name="connsiteX5" fmla="*/ 12230888 w 12230888"/>
              <a:gd name="connsiteY5" fmla="*/ 1945571 h 2040391"/>
              <a:gd name="connsiteX6" fmla="*/ 12158569 w 12230888"/>
              <a:gd name="connsiteY6" fmla="*/ 1963333 h 2040391"/>
              <a:gd name="connsiteX7" fmla="*/ 11600914 w 12230888"/>
              <a:gd name="connsiteY7" fmla="*/ 2019284 h 2040391"/>
              <a:gd name="connsiteX8" fmla="*/ 9893162 w 12230888"/>
              <a:gd name="connsiteY8" fmla="*/ 1629893 h 2040391"/>
              <a:gd name="connsiteX9" fmla="*/ 9779649 w 12230888"/>
              <a:gd name="connsiteY9" fmla="*/ 1560235 h 2040391"/>
              <a:gd name="connsiteX10" fmla="*/ 9734876 w 12230888"/>
              <a:gd name="connsiteY10" fmla="*/ 1542756 h 2040391"/>
              <a:gd name="connsiteX11" fmla="*/ 6253752 w 12230888"/>
              <a:gd name="connsiteY11" fmla="*/ 400415 h 2040391"/>
              <a:gd name="connsiteX12" fmla="*/ 1751979 w 12230888"/>
              <a:gd name="connsiteY12" fmla="*/ 2040336 h 2040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30888" h="2040391">
                <a:moveTo>
                  <a:pt x="1751979" y="2040336"/>
                </a:moveTo>
                <a:cubicBezTo>
                  <a:pt x="1075843" y="2043817"/>
                  <a:pt x="499894" y="1884241"/>
                  <a:pt x="44227" y="1650944"/>
                </a:cubicBezTo>
                <a:lnTo>
                  <a:pt x="0" y="1626084"/>
                </a:lnTo>
                <a:lnTo>
                  <a:pt x="0" y="0"/>
                </a:lnTo>
                <a:lnTo>
                  <a:pt x="12230888" y="0"/>
                </a:lnTo>
                <a:lnTo>
                  <a:pt x="12230888" y="1945571"/>
                </a:lnTo>
                <a:lnTo>
                  <a:pt x="12158569" y="1963333"/>
                </a:lnTo>
                <a:cubicBezTo>
                  <a:pt x="11983060" y="1998243"/>
                  <a:pt x="11798121" y="2018269"/>
                  <a:pt x="11600914" y="2019284"/>
                </a:cubicBezTo>
                <a:cubicBezTo>
                  <a:pt x="10924778" y="2022765"/>
                  <a:pt x="10348830" y="1863190"/>
                  <a:pt x="9893162" y="1629893"/>
                </a:cubicBezTo>
                <a:lnTo>
                  <a:pt x="9779649" y="1560235"/>
                </a:lnTo>
                <a:lnTo>
                  <a:pt x="9734876" y="1542756"/>
                </a:lnTo>
                <a:cubicBezTo>
                  <a:pt x="9114026" y="1267812"/>
                  <a:pt x="8054852" y="370292"/>
                  <a:pt x="6253752" y="400415"/>
                </a:cubicBezTo>
                <a:cubicBezTo>
                  <a:pt x="4332581" y="432545"/>
                  <a:pt x="3555009" y="2031056"/>
                  <a:pt x="1751979" y="2040336"/>
                </a:cubicBezTo>
                <a:close/>
              </a:path>
            </a:pathLst>
          </a:custGeom>
          <a:gradFill flip="none" rotWithShape="1">
            <a:gsLst>
              <a:gs pos="0">
                <a:schemeClr val="accent6">
                  <a:alpha val="23907"/>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17">
            <a:extLst>
              <a:ext uri="{FF2B5EF4-FFF2-40B4-BE49-F238E27FC236}">
                <a16:creationId xmlns:a16="http://schemas.microsoft.com/office/drawing/2014/main" id="{73867BC1-390E-647F-B33F-8622748E6530}"/>
              </a:ext>
            </a:extLst>
          </p:cNvPr>
          <p:cNvSpPr/>
          <p:nvPr userDrawn="1"/>
        </p:nvSpPr>
        <p:spPr>
          <a:xfrm>
            <a:off x="0" y="0"/>
            <a:ext cx="12192000" cy="2035422"/>
          </a:xfrm>
          <a:custGeom>
            <a:avLst/>
            <a:gdLst>
              <a:gd name="connsiteX0" fmla="*/ 0 w 12192000"/>
              <a:gd name="connsiteY0" fmla="*/ 0 h 2035422"/>
              <a:gd name="connsiteX1" fmla="*/ 12192000 w 12192000"/>
              <a:gd name="connsiteY1" fmla="*/ 0 h 2035422"/>
              <a:gd name="connsiteX2" fmla="*/ 12192000 w 12192000"/>
              <a:gd name="connsiteY2" fmla="*/ 1759689 h 2035422"/>
              <a:gd name="connsiteX3" fmla="*/ 12103306 w 12192000"/>
              <a:gd name="connsiteY3" fmla="*/ 1729773 h 2035422"/>
              <a:gd name="connsiteX4" fmla="*/ 11659615 w 12192000"/>
              <a:gd name="connsiteY4" fmla="*/ 1535038 h 2035422"/>
              <a:gd name="connsiteX5" fmla="*/ 11521247 w 12192000"/>
              <a:gd name="connsiteY5" fmla="*/ 1450127 h 2035422"/>
              <a:gd name="connsiteX6" fmla="*/ 11466670 w 12192000"/>
              <a:gd name="connsiteY6" fmla="*/ 1428821 h 2035422"/>
              <a:gd name="connsiteX7" fmla="*/ 7223297 w 12192000"/>
              <a:gd name="connsiteY7" fmla="*/ 36346 h 2035422"/>
              <a:gd name="connsiteX8" fmla="*/ 1735787 w 12192000"/>
              <a:gd name="connsiteY8" fmla="*/ 2035354 h 2035422"/>
              <a:gd name="connsiteX9" fmla="*/ 97785 w 12192000"/>
              <a:gd name="connsiteY9" fmla="*/ 1755433 h 2035422"/>
              <a:gd name="connsiteX10" fmla="*/ 0 w 12192000"/>
              <a:gd name="connsiteY10" fmla="*/ 1715854 h 2035422"/>
              <a:gd name="connsiteX11" fmla="*/ 0 w 12192000"/>
              <a:gd name="connsiteY11" fmla="*/ 0 h 2035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2035422">
                <a:moveTo>
                  <a:pt x="0" y="0"/>
                </a:moveTo>
                <a:lnTo>
                  <a:pt x="12192000" y="0"/>
                </a:lnTo>
                <a:lnTo>
                  <a:pt x="12192000" y="1759689"/>
                </a:lnTo>
                <a:lnTo>
                  <a:pt x="12103306" y="1729773"/>
                </a:lnTo>
                <a:cubicBezTo>
                  <a:pt x="11946501" y="1671612"/>
                  <a:pt x="11798476" y="1606133"/>
                  <a:pt x="11659615" y="1535038"/>
                </a:cubicBezTo>
                <a:lnTo>
                  <a:pt x="11521247" y="1450127"/>
                </a:lnTo>
                <a:lnTo>
                  <a:pt x="11466670" y="1428821"/>
                </a:lnTo>
                <a:cubicBezTo>
                  <a:pt x="10709874" y="1093673"/>
                  <a:pt x="9418777" y="-373"/>
                  <a:pt x="7223297" y="36346"/>
                </a:cubicBezTo>
                <a:cubicBezTo>
                  <a:pt x="4881454" y="75511"/>
                  <a:pt x="3933620" y="2024042"/>
                  <a:pt x="1735787" y="2035354"/>
                </a:cubicBezTo>
                <a:cubicBezTo>
                  <a:pt x="1117647" y="2038536"/>
                  <a:pt x="568201" y="1929916"/>
                  <a:pt x="97785" y="1755433"/>
                </a:cubicBezTo>
                <a:lnTo>
                  <a:pt x="0" y="1715854"/>
                </a:lnTo>
                <a:lnTo>
                  <a:pt x="0" y="0"/>
                </a:lnTo>
                <a:close/>
              </a:path>
            </a:pathLst>
          </a:custGeom>
          <a:gradFill flip="none" rotWithShape="1">
            <a:gsLst>
              <a:gs pos="0">
                <a:schemeClr val="accent3">
                  <a:lumMod val="25000"/>
                </a:schemeClr>
              </a:gs>
              <a:gs pos="99000">
                <a:schemeClr val="accent3">
                  <a:lumMod val="25000"/>
                </a:schemeClr>
              </a:gs>
              <a:gs pos="31000">
                <a:schemeClr val="accent6">
                  <a:alpha val="69328"/>
                </a:schemeClr>
              </a:gs>
              <a:gs pos="73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18">
            <a:extLst>
              <a:ext uri="{FF2B5EF4-FFF2-40B4-BE49-F238E27FC236}">
                <a16:creationId xmlns:a16="http://schemas.microsoft.com/office/drawing/2014/main" id="{FA6C5756-59FF-66C3-2611-3D7AB2049ABE}"/>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19">
            <a:extLst>
              <a:ext uri="{FF2B5EF4-FFF2-40B4-BE49-F238E27FC236}">
                <a16:creationId xmlns:a16="http://schemas.microsoft.com/office/drawing/2014/main" id="{EF6D3160-DA6D-8CDA-3A13-8A43EC05449D}"/>
              </a:ext>
            </a:extLst>
          </p:cNvPr>
          <p:cNvSpPr/>
          <p:nvPr userDrawn="1"/>
        </p:nvSpPr>
        <p:spPr>
          <a:xfrm>
            <a:off x="0" y="739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86000" y="2752344"/>
            <a:ext cx="7763256" cy="1600200"/>
          </a:xfrm>
        </p:spPr>
        <p:txBody>
          <a:bodyPr anchor="t">
            <a:noAutofit/>
          </a:bodyPr>
          <a:lstStyle>
            <a:lvl1pPr algn="ctr">
              <a:lnSpc>
                <a:spcPct val="100000"/>
              </a:lnSpc>
              <a:defRPr sz="400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7132320" y="4233672"/>
            <a:ext cx="2843784" cy="448056"/>
          </a:xfrm>
        </p:spPr>
        <p:txBody>
          <a:bodyPr>
            <a:no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789227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5 Column">
    <p:spTree>
      <p:nvGrpSpPr>
        <p:cNvPr id="1" name=""/>
        <p:cNvGrpSpPr/>
        <p:nvPr/>
      </p:nvGrpSpPr>
      <p:grpSpPr>
        <a:xfrm>
          <a:off x="0" y="0"/>
          <a:ext cx="0" cy="0"/>
          <a:chOff x="0" y="0"/>
          <a:chExt cx="0" cy="0"/>
        </a:xfrm>
      </p:grpSpPr>
      <p:sp>
        <p:nvSpPr>
          <p:cNvPr id="51" name="Text Placeholder 50">
            <a:extLst>
              <a:ext uri="{FF2B5EF4-FFF2-40B4-BE49-F238E27FC236}">
                <a16:creationId xmlns:a16="http://schemas.microsoft.com/office/drawing/2014/main" id="{100A0D9B-ADC5-C41B-130F-1EA1EDE9F2E2}"/>
              </a:ext>
            </a:extLst>
          </p:cNvPr>
          <p:cNvSpPr>
            <a:spLocks noGrp="1"/>
          </p:cNvSpPr>
          <p:nvPr>
            <p:ph type="body" sz="quarter" idx="21"/>
          </p:nvPr>
        </p:nvSpPr>
        <p:spPr>
          <a:xfrm>
            <a:off x="937260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695761 h 1856232"/>
              <a:gd name="connsiteX3" fmla="*/ 1933505 w 2093976"/>
              <a:gd name="connsiteY3" fmla="*/ 1856232 h 1856232"/>
              <a:gd name="connsiteX4" fmla="*/ 0 w 2093976"/>
              <a:gd name="connsiteY4" fmla="*/ 1856232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695761"/>
                </a:lnTo>
                <a:cubicBezTo>
                  <a:pt x="2093976" y="1784387"/>
                  <a:pt x="2022131" y="1856232"/>
                  <a:pt x="1933505" y="1856232"/>
                </a:cubicBezTo>
                <a:lnTo>
                  <a:pt x="0" y="1856232"/>
                </a:ln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dirty="0"/>
              <a:t>Click to edit Master text styles</a:t>
            </a:r>
          </a:p>
        </p:txBody>
      </p:sp>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655064" y="832104"/>
            <a:ext cx="8878824" cy="1069848"/>
          </a:xfrm>
        </p:spPr>
        <p:txBody>
          <a:bodyPr anchor="b"/>
          <a:lstStyle>
            <a:lvl1pPr algn="ctr">
              <a:defRPr/>
            </a:lvl1pPr>
          </a:lstStyle>
          <a:p>
            <a:r>
              <a:rPr lang="en-US"/>
              <a:t>Click to edit Master title style</a:t>
            </a:r>
          </a:p>
        </p:txBody>
      </p:sp>
      <p:sp>
        <p:nvSpPr>
          <p:cNvPr id="57" name="Text Placeholder 56">
            <a:extLst>
              <a:ext uri="{FF2B5EF4-FFF2-40B4-BE49-F238E27FC236}">
                <a16:creationId xmlns:a16="http://schemas.microsoft.com/office/drawing/2014/main" id="{9AF8AEFF-3F3B-8AFC-621B-F653E2F1B744}"/>
              </a:ext>
            </a:extLst>
          </p:cNvPr>
          <p:cNvSpPr>
            <a:spLocks noGrp="1"/>
          </p:cNvSpPr>
          <p:nvPr>
            <p:ph type="body" sz="quarter" idx="12"/>
          </p:nvPr>
        </p:nvSpPr>
        <p:spPr>
          <a:xfrm>
            <a:off x="727339" y="2478024"/>
            <a:ext cx="2098157" cy="702770"/>
          </a:xfrm>
          <a:custGeom>
            <a:avLst/>
            <a:gdLst>
              <a:gd name="connsiteX0" fmla="*/ 169182 w 2098157"/>
              <a:gd name="connsiteY0" fmla="*/ 0 h 702770"/>
              <a:gd name="connsiteX1" fmla="*/ 2098157 w 2098157"/>
              <a:gd name="connsiteY1" fmla="*/ 0 h 702770"/>
              <a:gd name="connsiteX2" fmla="*/ 2098157 w 2098157"/>
              <a:gd name="connsiteY2" fmla="*/ 702770 h 702770"/>
              <a:gd name="connsiteX3" fmla="*/ 2097025 w 2098157"/>
              <a:gd name="connsiteY3" fmla="*/ 702770 h 702770"/>
              <a:gd name="connsiteX4" fmla="*/ 503974 w 2098157"/>
              <a:gd name="connsiteY4" fmla="*/ 702770 h 702770"/>
              <a:gd name="connsiteX5" fmla="*/ 0 w 2098157"/>
              <a:gd name="connsiteY5" fmla="*/ 702770 h 702770"/>
              <a:gd name="connsiteX6" fmla="*/ 0 w 2098157"/>
              <a:gd name="connsiteY6" fmla="*/ 202766 h 702770"/>
              <a:gd name="connsiteX7" fmla="*/ 136581 w 2098157"/>
              <a:gd name="connsiteY7" fmla="*/ 3900 h 702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70">
                <a:moveTo>
                  <a:pt x="169182" y="0"/>
                </a:moveTo>
                <a:lnTo>
                  <a:pt x="2098157" y="0"/>
                </a:lnTo>
                <a:lnTo>
                  <a:pt x="2098157" y="702770"/>
                </a:lnTo>
                <a:lnTo>
                  <a:pt x="2097025" y="702770"/>
                </a:lnTo>
                <a:lnTo>
                  <a:pt x="503974" y="702770"/>
                </a:lnTo>
                <a:lnTo>
                  <a:pt x="0" y="702770"/>
                </a:lnTo>
                <a:lnTo>
                  <a:pt x="0" y="202766"/>
                </a:lnTo>
                <a:cubicBezTo>
                  <a:pt x="0" y="104671"/>
                  <a:pt x="58634" y="22828"/>
                  <a:pt x="136581" y="3900"/>
                </a:cubicBezTo>
                <a:close/>
              </a:path>
            </a:pathLst>
          </a:custGeom>
          <a:solidFill>
            <a:schemeClr val="accent6"/>
          </a:solidFill>
          <a:ln w="12700">
            <a:solidFill>
              <a:schemeClr val="accent6"/>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dirty="0"/>
              <a:t>Click to edit Master text styles</a:t>
            </a:r>
          </a:p>
        </p:txBody>
      </p:sp>
      <p:sp>
        <p:nvSpPr>
          <p:cNvPr id="52" name="Text Placeholder 51">
            <a:extLst>
              <a:ext uri="{FF2B5EF4-FFF2-40B4-BE49-F238E27FC236}">
                <a16:creationId xmlns:a16="http://schemas.microsoft.com/office/drawing/2014/main" id="{C0111168-089D-E125-6CBB-0B288CE8D5B0}"/>
              </a:ext>
            </a:extLst>
          </p:cNvPr>
          <p:cNvSpPr>
            <a:spLocks noGrp="1"/>
          </p:cNvSpPr>
          <p:nvPr>
            <p:ph type="body" sz="quarter" idx="13"/>
          </p:nvPr>
        </p:nvSpPr>
        <p:spPr>
          <a:xfrm>
            <a:off x="73152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856232 h 1856232"/>
              <a:gd name="connsiteX3" fmla="*/ 160471 w 2093976"/>
              <a:gd name="connsiteY3" fmla="*/ 1856232 h 1856232"/>
              <a:gd name="connsiteX4" fmla="*/ 0 w 2093976"/>
              <a:gd name="connsiteY4" fmla="*/ 1695761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856232"/>
                </a:lnTo>
                <a:lnTo>
                  <a:pt x="160471" y="1856232"/>
                </a:lnTo>
                <a:cubicBezTo>
                  <a:pt x="71845" y="1856232"/>
                  <a:pt x="0" y="1784387"/>
                  <a:pt x="0" y="1695761"/>
                </a:cubicBez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dirty="0"/>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2884932" y="2478024"/>
            <a:ext cx="2103120" cy="704088"/>
          </a:xfrm>
          <a:solidFill>
            <a:schemeClr val="accent1"/>
          </a:solidFill>
          <a:ln w="12700">
            <a:solidFill>
              <a:schemeClr val="accent1"/>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dirty="0"/>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289179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047488" y="2478024"/>
            <a:ext cx="2103120" cy="704088"/>
          </a:xfrm>
          <a:solidFill>
            <a:schemeClr val="accent4"/>
          </a:solidFill>
          <a:ln w="12700">
            <a:solidFill>
              <a:schemeClr val="accent4"/>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dirty="0"/>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05206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210044" y="2478024"/>
            <a:ext cx="2103120" cy="704088"/>
          </a:xfrm>
          <a:solidFill>
            <a:schemeClr val="accent2"/>
          </a:solidFill>
          <a:ln w="12700">
            <a:solidFill>
              <a:schemeClr val="accent2"/>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dirty="0"/>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21233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dirty="0"/>
              <a:t>Click to edit Master text styles</a:t>
            </a:r>
          </a:p>
        </p:txBody>
      </p:sp>
      <p:sp>
        <p:nvSpPr>
          <p:cNvPr id="55" name="Text Placeholder 54">
            <a:extLst>
              <a:ext uri="{FF2B5EF4-FFF2-40B4-BE49-F238E27FC236}">
                <a16:creationId xmlns:a16="http://schemas.microsoft.com/office/drawing/2014/main" id="{76A5CBAC-0099-3E8F-E44D-7B999D707964}"/>
              </a:ext>
            </a:extLst>
          </p:cNvPr>
          <p:cNvSpPr>
            <a:spLocks noGrp="1"/>
          </p:cNvSpPr>
          <p:nvPr>
            <p:ph type="body" sz="quarter" idx="20"/>
          </p:nvPr>
        </p:nvSpPr>
        <p:spPr>
          <a:xfrm>
            <a:off x="9372600" y="2478025"/>
            <a:ext cx="2098157" cy="702769"/>
          </a:xfrm>
          <a:custGeom>
            <a:avLst/>
            <a:gdLst>
              <a:gd name="connsiteX0" fmla="*/ 0 w 2098157"/>
              <a:gd name="connsiteY0" fmla="*/ 0 h 702769"/>
              <a:gd name="connsiteX1" fmla="*/ 1928984 w 2098157"/>
              <a:gd name="connsiteY1" fmla="*/ 0 h 702769"/>
              <a:gd name="connsiteX2" fmla="*/ 1961576 w 2098157"/>
              <a:gd name="connsiteY2" fmla="*/ 3899 h 702769"/>
              <a:gd name="connsiteX3" fmla="*/ 2098157 w 2098157"/>
              <a:gd name="connsiteY3" fmla="*/ 202765 h 702769"/>
              <a:gd name="connsiteX4" fmla="*/ 2098157 w 2098157"/>
              <a:gd name="connsiteY4" fmla="*/ 702769 h 702769"/>
              <a:gd name="connsiteX5" fmla="*/ 1594183 w 2098157"/>
              <a:gd name="connsiteY5" fmla="*/ 702769 h 702769"/>
              <a:gd name="connsiteX6" fmla="*/ 1132 w 2098157"/>
              <a:gd name="connsiteY6" fmla="*/ 702769 h 702769"/>
              <a:gd name="connsiteX7" fmla="*/ 0 w 2098157"/>
              <a:gd name="connsiteY7" fmla="*/ 702769 h 702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69">
                <a:moveTo>
                  <a:pt x="0" y="0"/>
                </a:moveTo>
                <a:lnTo>
                  <a:pt x="1928984" y="0"/>
                </a:lnTo>
                <a:lnTo>
                  <a:pt x="1961576" y="3899"/>
                </a:lnTo>
                <a:cubicBezTo>
                  <a:pt x="2039523" y="22827"/>
                  <a:pt x="2098157" y="104670"/>
                  <a:pt x="2098157" y="202765"/>
                </a:cubicBezTo>
                <a:lnTo>
                  <a:pt x="2098157" y="702769"/>
                </a:lnTo>
                <a:lnTo>
                  <a:pt x="1594183" y="702769"/>
                </a:lnTo>
                <a:lnTo>
                  <a:pt x="1132" y="702769"/>
                </a:lnTo>
                <a:lnTo>
                  <a:pt x="0" y="702769"/>
                </a:lnTo>
                <a:close/>
              </a:path>
            </a:pathLst>
          </a:custGeom>
          <a:solidFill>
            <a:schemeClr val="tx2"/>
          </a:solidFill>
          <a:ln w="12700">
            <a:solidFill>
              <a:schemeClr val="tx2"/>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966900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792224" y="832104"/>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CC652500-B558-F785-439F-12315F433125}"/>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938A96B1-64D5-11B6-BD02-AD31F317296F}"/>
              </a:ext>
            </a:extLst>
          </p:cNvPr>
          <p:cNvSpPr>
            <a:spLocks noGrp="1"/>
          </p:cNvSpPr>
          <p:nvPr>
            <p:ph type="sldNum" sz="quarter" idx="11"/>
          </p:nvPr>
        </p:nvSpPr>
        <p:spPr/>
        <p:txBody>
          <a:bodyPr/>
          <a:lstStyle/>
          <a:p>
            <a:fld id="{294A09A9-5501-47C1-A89A-A340965A2BE2}" type="slidenum">
              <a:rPr lang="en-US" smtClean="0"/>
              <a:pPr/>
              <a:t>‹#›</a:t>
            </a:fld>
            <a:endParaRPr lang="en-US" dirty="0"/>
          </a:p>
        </p:txBody>
      </p:sp>
      <p:cxnSp>
        <p:nvCxnSpPr>
          <p:cNvPr id="5" name="Straight Connector 4">
            <a:extLst>
              <a:ext uri="{FF2B5EF4-FFF2-40B4-BE49-F238E27FC236}">
                <a16:creationId xmlns:a16="http://schemas.microsoft.com/office/drawing/2014/main" id="{2C883D99-31C6-D5A2-D86A-FC9440CEA769}"/>
              </a:ext>
            </a:extLst>
          </p:cNvPr>
          <p:cNvCxnSpPr>
            <a:cxnSpLocks/>
          </p:cNvCxnSpPr>
          <p:nvPr userDrawn="1"/>
        </p:nvCxnSpPr>
        <p:spPr>
          <a:xfrm>
            <a:off x="1944007" y="3324115"/>
            <a:ext cx="2170451" cy="0"/>
          </a:xfrm>
          <a:prstGeom prst="line">
            <a:avLst/>
          </a:prstGeom>
          <a:ln w="12700">
            <a:solidFill>
              <a:schemeClr val="accent6"/>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38AB5A6-6184-8A00-738A-9F575C1472CC}"/>
              </a:ext>
            </a:extLst>
          </p:cNvPr>
          <p:cNvCxnSpPr>
            <a:cxnSpLocks/>
          </p:cNvCxnSpPr>
          <p:nvPr userDrawn="1"/>
        </p:nvCxnSpPr>
        <p:spPr>
          <a:xfrm>
            <a:off x="4114458" y="3322646"/>
            <a:ext cx="2171700" cy="0"/>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0BFB726-8911-1D40-8CAD-0678A3988661}"/>
              </a:ext>
            </a:extLst>
          </p:cNvPr>
          <p:cNvCxnSpPr>
            <a:cxnSpLocks/>
          </p:cNvCxnSpPr>
          <p:nvPr userDrawn="1"/>
        </p:nvCxnSpPr>
        <p:spPr>
          <a:xfrm>
            <a:off x="6286158" y="3322646"/>
            <a:ext cx="2161515" cy="14408"/>
          </a:xfrm>
          <a:prstGeom prst="line">
            <a:avLst/>
          </a:prstGeom>
          <a:ln w="12700">
            <a:solidFill>
              <a:schemeClr val="accent4"/>
            </a:solidFill>
            <a:prstDash val="soli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06BA5D-5C40-149B-0AE7-118CF43109F3}"/>
              </a:ext>
            </a:extLst>
          </p:cNvPr>
          <p:cNvCxnSpPr>
            <a:cxnSpLocks/>
          </p:cNvCxnSpPr>
          <p:nvPr userDrawn="1"/>
        </p:nvCxnSpPr>
        <p:spPr>
          <a:xfrm>
            <a:off x="8447673" y="3333307"/>
            <a:ext cx="2189197" cy="0"/>
          </a:xfrm>
          <a:prstGeom prst="line">
            <a:avLst/>
          </a:prstGeom>
          <a:ln w="12700">
            <a:solidFill>
              <a:schemeClr val="accent2"/>
            </a:solidFill>
            <a:prstDash val="solid"/>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0E1F9F84-FEDF-EE4B-151E-0BA753B313F2}"/>
              </a:ext>
            </a:extLst>
          </p:cNvPr>
          <p:cNvSpPr/>
          <p:nvPr userDrawn="1"/>
        </p:nvSpPr>
        <p:spPr>
          <a:xfrm>
            <a:off x="1349145" y="2715964"/>
            <a:ext cx="1218817" cy="12188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B5D1979A-4075-FDBC-DC21-B473A894753D}"/>
              </a:ext>
            </a:extLst>
          </p:cNvPr>
          <p:cNvSpPr/>
          <p:nvPr userDrawn="1"/>
        </p:nvSpPr>
        <p:spPr>
          <a:xfrm>
            <a:off x="3525168" y="2721004"/>
            <a:ext cx="1218817" cy="121881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4253DC90-8B68-11F4-262C-EF788CC251ED}"/>
              </a:ext>
            </a:extLst>
          </p:cNvPr>
          <p:cNvSpPr/>
          <p:nvPr userDrawn="1"/>
        </p:nvSpPr>
        <p:spPr>
          <a:xfrm>
            <a:off x="5704017" y="2716977"/>
            <a:ext cx="1218817" cy="12188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8CEBAA34-A280-D694-891B-142A8D7FA33C}"/>
              </a:ext>
            </a:extLst>
          </p:cNvPr>
          <p:cNvSpPr/>
          <p:nvPr userDrawn="1"/>
        </p:nvSpPr>
        <p:spPr>
          <a:xfrm>
            <a:off x="7847695" y="2726015"/>
            <a:ext cx="1218817" cy="12188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EC576C9-CAB6-8D5D-5976-B4CC1FB6B5C0}"/>
              </a:ext>
            </a:extLst>
          </p:cNvPr>
          <p:cNvSpPr/>
          <p:nvPr userDrawn="1"/>
        </p:nvSpPr>
        <p:spPr>
          <a:xfrm>
            <a:off x="10049319" y="2718520"/>
            <a:ext cx="1218817" cy="121881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0B3AAAB5-1B7C-5567-E7F2-E97DCAFEA821}"/>
              </a:ext>
            </a:extLst>
          </p:cNvPr>
          <p:cNvSpPr/>
          <p:nvPr userDrawn="1"/>
        </p:nvSpPr>
        <p:spPr>
          <a:xfrm flipH="1">
            <a:off x="1418423" y="278651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6E861CF-DCF3-E6B9-1438-583DC69FFA06}"/>
              </a:ext>
            </a:extLst>
          </p:cNvPr>
          <p:cNvSpPr/>
          <p:nvPr userDrawn="1"/>
        </p:nvSpPr>
        <p:spPr>
          <a:xfrm flipH="1">
            <a:off x="3593035" y="279155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0F4D24E5-CE49-C81C-1933-88384A77E742}"/>
              </a:ext>
            </a:extLst>
          </p:cNvPr>
          <p:cNvSpPr/>
          <p:nvPr userDrawn="1"/>
        </p:nvSpPr>
        <p:spPr>
          <a:xfrm flipH="1">
            <a:off x="5771884" y="2787528"/>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0F1CA68B-CB89-15A1-13F9-3DD65297D0BD}"/>
              </a:ext>
            </a:extLst>
          </p:cNvPr>
          <p:cNvSpPr/>
          <p:nvPr userDrawn="1"/>
        </p:nvSpPr>
        <p:spPr>
          <a:xfrm flipH="1">
            <a:off x="7915562" y="2796566"/>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3AD773FD-C1E4-FDB0-FDF1-0925375BE2A5}"/>
              </a:ext>
            </a:extLst>
          </p:cNvPr>
          <p:cNvSpPr/>
          <p:nvPr userDrawn="1"/>
        </p:nvSpPr>
        <p:spPr>
          <a:xfrm flipH="1">
            <a:off x="10129886" y="2789071"/>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11">
            <a:extLst>
              <a:ext uri="{FF2B5EF4-FFF2-40B4-BE49-F238E27FC236}">
                <a16:creationId xmlns:a16="http://schemas.microsoft.com/office/drawing/2014/main" id="{ACA633AF-3209-BF0D-1450-6A91ACC8533F}"/>
              </a:ext>
            </a:extLst>
          </p:cNvPr>
          <p:cNvSpPr>
            <a:spLocks noGrp="1"/>
          </p:cNvSpPr>
          <p:nvPr>
            <p:ph type="body" sz="quarter" idx="12"/>
          </p:nvPr>
        </p:nvSpPr>
        <p:spPr>
          <a:xfrm>
            <a:off x="13807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dirty="0"/>
              <a:t>Click to edit Master text styles</a:t>
            </a:r>
          </a:p>
        </p:txBody>
      </p:sp>
      <p:sp>
        <p:nvSpPr>
          <p:cNvPr id="20" name="Text Placeholder 11">
            <a:extLst>
              <a:ext uri="{FF2B5EF4-FFF2-40B4-BE49-F238E27FC236}">
                <a16:creationId xmlns:a16="http://schemas.microsoft.com/office/drawing/2014/main" id="{F70EFB68-D184-8E31-A027-F291D78776BF}"/>
              </a:ext>
            </a:extLst>
          </p:cNvPr>
          <p:cNvSpPr>
            <a:spLocks noGrp="1"/>
          </p:cNvSpPr>
          <p:nvPr>
            <p:ph type="body" sz="quarter" idx="13"/>
          </p:nvPr>
        </p:nvSpPr>
        <p:spPr>
          <a:xfrm>
            <a:off x="1380744" y="4599432"/>
            <a:ext cx="1362456" cy="740664"/>
          </a:xfrm>
        </p:spPr>
        <p:txBody>
          <a:bodyPr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3538728"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dirty="0"/>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3538728" y="4599432"/>
            <a:ext cx="1362456" cy="740664"/>
          </a:xfrm>
        </p:spPr>
        <p:txBody>
          <a:bodyPr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7241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dirty="0"/>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724144" y="4599432"/>
            <a:ext cx="1362456" cy="740664"/>
          </a:xfrm>
        </p:spPr>
        <p:txBody>
          <a:bodyPr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87298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dirty="0"/>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872984" y="4599432"/>
            <a:ext cx="1362456" cy="740664"/>
          </a:xfrm>
        </p:spPr>
        <p:txBody>
          <a:bodyPr anchor="t"/>
          <a:lstStyle>
            <a:lvl1pPr marL="0" indent="0" algn="l">
              <a:lnSpc>
                <a:spcPct val="100000"/>
              </a:lnSpc>
              <a:spcBef>
                <a:spcPts val="0"/>
              </a:spcBef>
              <a:buNone/>
              <a:defRPr sz="1400" spc="0" baseline="0"/>
            </a:lvl1pPr>
          </a:lstStyle>
          <a:p>
            <a:pPr lvl="0"/>
            <a:r>
              <a:rPr lang="en-US" dirty="0"/>
              <a:t>Click to edit Master text styles</a:t>
            </a:r>
          </a:p>
        </p:txBody>
      </p:sp>
      <p:sp>
        <p:nvSpPr>
          <p:cNvPr id="27" name="Text Placeholder 11">
            <a:extLst>
              <a:ext uri="{FF2B5EF4-FFF2-40B4-BE49-F238E27FC236}">
                <a16:creationId xmlns:a16="http://schemas.microsoft.com/office/drawing/2014/main" id="{BC5472B4-CBBF-AC70-5BA8-A0661E663D4A}"/>
              </a:ext>
            </a:extLst>
          </p:cNvPr>
          <p:cNvSpPr>
            <a:spLocks noGrp="1"/>
          </p:cNvSpPr>
          <p:nvPr>
            <p:ph type="body" sz="quarter" idx="20"/>
          </p:nvPr>
        </p:nvSpPr>
        <p:spPr>
          <a:xfrm>
            <a:off x="10058400"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dirty="0"/>
              <a:t>Click to edit Master text styles</a:t>
            </a:r>
          </a:p>
        </p:txBody>
      </p:sp>
      <p:sp>
        <p:nvSpPr>
          <p:cNvPr id="28" name="Text Placeholder 11">
            <a:extLst>
              <a:ext uri="{FF2B5EF4-FFF2-40B4-BE49-F238E27FC236}">
                <a16:creationId xmlns:a16="http://schemas.microsoft.com/office/drawing/2014/main" id="{C3CEEBDA-7860-91AD-704A-7A540E1E58F7}"/>
              </a:ext>
            </a:extLst>
          </p:cNvPr>
          <p:cNvSpPr>
            <a:spLocks noGrp="1"/>
          </p:cNvSpPr>
          <p:nvPr>
            <p:ph type="body" sz="quarter" idx="21"/>
          </p:nvPr>
        </p:nvSpPr>
        <p:spPr>
          <a:xfrm>
            <a:off x="10058400" y="4599432"/>
            <a:ext cx="1362456" cy="740664"/>
          </a:xfrm>
        </p:spPr>
        <p:txBody>
          <a:bodyPr anchor="t"/>
          <a:lstStyle>
            <a:lvl1pPr marL="0" indent="0" algn="l">
              <a:lnSpc>
                <a:spcPct val="100000"/>
              </a:lnSpc>
              <a:spcBef>
                <a:spcPts val="0"/>
              </a:spcBef>
              <a:buNone/>
              <a:defRPr sz="1400" spc="0" baseline="0"/>
            </a:lvl1pPr>
          </a:lstStyle>
          <a:p>
            <a:pPr lvl="0"/>
            <a:r>
              <a:rPr lang="en-US" dirty="0"/>
              <a:t>Click to edit Master text styles</a:t>
            </a:r>
          </a:p>
        </p:txBody>
      </p:sp>
      <p:sp>
        <p:nvSpPr>
          <p:cNvPr id="30" name="Picture Placeholder 29">
            <a:extLst>
              <a:ext uri="{FF2B5EF4-FFF2-40B4-BE49-F238E27FC236}">
                <a16:creationId xmlns:a16="http://schemas.microsoft.com/office/drawing/2014/main" id="{DF918527-798D-3B40-E0EA-38C0AEBA6D77}"/>
              </a:ext>
            </a:extLst>
          </p:cNvPr>
          <p:cNvSpPr>
            <a:spLocks noGrp="1"/>
          </p:cNvSpPr>
          <p:nvPr>
            <p:ph type="pic" sz="quarter" idx="22"/>
          </p:nvPr>
        </p:nvSpPr>
        <p:spPr>
          <a:xfrm>
            <a:off x="1648147" y="3018954"/>
            <a:ext cx="621792" cy="621792"/>
          </a:xfrm>
        </p:spPr>
        <p:txBody>
          <a:bodyPr anchor="ctr"/>
          <a:lstStyle>
            <a:lvl1pPr marL="0" indent="0" algn="ctr">
              <a:buNone/>
              <a:defRPr sz="1000">
                <a:solidFill>
                  <a:schemeClr val="tx1"/>
                </a:solidFill>
              </a:defRPr>
            </a:lvl1pPr>
          </a:lstStyle>
          <a:p>
            <a:endParaRPr lang="en-US" dirty="0"/>
          </a:p>
        </p:txBody>
      </p:sp>
      <p:sp>
        <p:nvSpPr>
          <p:cNvPr id="31" name="Picture Placeholder 29">
            <a:extLst>
              <a:ext uri="{FF2B5EF4-FFF2-40B4-BE49-F238E27FC236}">
                <a16:creationId xmlns:a16="http://schemas.microsoft.com/office/drawing/2014/main" id="{B0D40292-F2DF-0641-6B78-370AC5C50094}"/>
              </a:ext>
            </a:extLst>
          </p:cNvPr>
          <p:cNvSpPr>
            <a:spLocks noGrp="1"/>
          </p:cNvSpPr>
          <p:nvPr>
            <p:ph type="pic" sz="quarter" idx="23"/>
          </p:nvPr>
        </p:nvSpPr>
        <p:spPr>
          <a:xfrm>
            <a:off x="3805117" y="3011109"/>
            <a:ext cx="621792" cy="621792"/>
          </a:xfrm>
        </p:spPr>
        <p:txBody>
          <a:bodyPr anchor="ctr"/>
          <a:lstStyle>
            <a:lvl1pPr marL="0" indent="0" algn="ctr">
              <a:buNone/>
              <a:defRPr sz="1000">
                <a:solidFill>
                  <a:schemeClr val="tx1"/>
                </a:solidFill>
              </a:defRPr>
            </a:lvl1pPr>
          </a:lstStyle>
          <a:p>
            <a:endParaRPr lang="en-US" dirty="0"/>
          </a:p>
        </p:txBody>
      </p:sp>
      <p:sp>
        <p:nvSpPr>
          <p:cNvPr id="32" name="Picture Placeholder 29">
            <a:extLst>
              <a:ext uri="{FF2B5EF4-FFF2-40B4-BE49-F238E27FC236}">
                <a16:creationId xmlns:a16="http://schemas.microsoft.com/office/drawing/2014/main" id="{503DD6AB-C9B3-EBD7-080A-FB219B381225}"/>
              </a:ext>
            </a:extLst>
          </p:cNvPr>
          <p:cNvSpPr>
            <a:spLocks noGrp="1"/>
          </p:cNvSpPr>
          <p:nvPr>
            <p:ph type="pic" sz="quarter" idx="24"/>
          </p:nvPr>
        </p:nvSpPr>
        <p:spPr>
          <a:xfrm>
            <a:off x="5995989" y="3026158"/>
            <a:ext cx="621792" cy="621792"/>
          </a:xfrm>
        </p:spPr>
        <p:txBody>
          <a:bodyPr anchor="ctr"/>
          <a:lstStyle>
            <a:lvl1pPr marL="0" indent="0" algn="ctr">
              <a:buNone/>
              <a:defRPr sz="1000">
                <a:solidFill>
                  <a:schemeClr val="tx1"/>
                </a:solidFill>
              </a:defRPr>
            </a:lvl1pPr>
          </a:lstStyle>
          <a:p>
            <a:endParaRPr lang="en-US" dirty="0"/>
          </a:p>
        </p:txBody>
      </p:sp>
      <p:sp>
        <p:nvSpPr>
          <p:cNvPr id="33" name="Picture Placeholder 29">
            <a:extLst>
              <a:ext uri="{FF2B5EF4-FFF2-40B4-BE49-F238E27FC236}">
                <a16:creationId xmlns:a16="http://schemas.microsoft.com/office/drawing/2014/main" id="{E61A9741-3B1C-111D-B260-CF7E7F223F82}"/>
              </a:ext>
            </a:extLst>
          </p:cNvPr>
          <p:cNvSpPr>
            <a:spLocks noGrp="1"/>
          </p:cNvSpPr>
          <p:nvPr>
            <p:ph type="pic" sz="quarter" idx="25"/>
          </p:nvPr>
        </p:nvSpPr>
        <p:spPr>
          <a:xfrm>
            <a:off x="8146207" y="3011109"/>
            <a:ext cx="621792" cy="621792"/>
          </a:xfrm>
        </p:spPr>
        <p:txBody>
          <a:bodyPr anchor="ctr"/>
          <a:lstStyle>
            <a:lvl1pPr marL="0" indent="0" algn="ctr">
              <a:buNone/>
              <a:defRPr sz="1000">
                <a:solidFill>
                  <a:schemeClr val="tx1"/>
                </a:solidFill>
              </a:defRPr>
            </a:lvl1pPr>
          </a:lstStyle>
          <a:p>
            <a:endParaRPr lang="en-US" dirty="0"/>
          </a:p>
        </p:txBody>
      </p:sp>
      <p:sp>
        <p:nvSpPr>
          <p:cNvPr id="34" name="Picture Placeholder 29">
            <a:extLst>
              <a:ext uri="{FF2B5EF4-FFF2-40B4-BE49-F238E27FC236}">
                <a16:creationId xmlns:a16="http://schemas.microsoft.com/office/drawing/2014/main" id="{E49C1AE1-BC78-2CE3-D292-61496AC727DE}"/>
              </a:ext>
            </a:extLst>
          </p:cNvPr>
          <p:cNvSpPr>
            <a:spLocks noGrp="1"/>
          </p:cNvSpPr>
          <p:nvPr>
            <p:ph type="pic" sz="quarter" idx="26"/>
          </p:nvPr>
        </p:nvSpPr>
        <p:spPr>
          <a:xfrm>
            <a:off x="10347831" y="3017032"/>
            <a:ext cx="621792" cy="621792"/>
          </a:xfrm>
        </p:spPr>
        <p:txBody>
          <a:bodyPr anchor="ctr"/>
          <a:lstStyle>
            <a:lvl1pPr marL="0" indent="0" algn="ctr">
              <a:buNone/>
              <a:defRPr sz="1000">
                <a:solidFill>
                  <a:schemeClr val="tx1"/>
                </a:solidFill>
              </a:defRPr>
            </a:lvl1pPr>
          </a:lstStyle>
          <a:p>
            <a:endParaRPr lang="en-US" dirty="0"/>
          </a:p>
        </p:txBody>
      </p:sp>
      <p:sp>
        <p:nvSpPr>
          <p:cNvPr id="29" name="Text Placeholder 11">
            <a:extLst>
              <a:ext uri="{FF2B5EF4-FFF2-40B4-BE49-F238E27FC236}">
                <a16:creationId xmlns:a16="http://schemas.microsoft.com/office/drawing/2014/main" id="{3B71C9DC-B9E5-6C34-B451-BA2224CCDDE0}"/>
              </a:ext>
            </a:extLst>
          </p:cNvPr>
          <p:cNvSpPr>
            <a:spLocks noGrp="1"/>
          </p:cNvSpPr>
          <p:nvPr>
            <p:ph type="body" sz="quarter" idx="28"/>
          </p:nvPr>
        </p:nvSpPr>
        <p:spPr>
          <a:xfrm>
            <a:off x="2350008" y="4279392"/>
            <a:ext cx="146304" cy="146304"/>
          </a:xfrm>
          <a:prstGeom prst="ellipse">
            <a:avLst/>
          </a:prstGeom>
          <a:solidFill>
            <a:schemeClr val="accent6"/>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endParaRPr lang="en-US" dirty="0"/>
          </a:p>
        </p:txBody>
      </p:sp>
      <p:sp>
        <p:nvSpPr>
          <p:cNvPr id="36" name="Text Placeholder 11">
            <a:extLst>
              <a:ext uri="{FF2B5EF4-FFF2-40B4-BE49-F238E27FC236}">
                <a16:creationId xmlns:a16="http://schemas.microsoft.com/office/drawing/2014/main" id="{0596D87F-0114-685D-7F97-873DBA557947}"/>
              </a:ext>
            </a:extLst>
          </p:cNvPr>
          <p:cNvSpPr>
            <a:spLocks noGrp="1"/>
          </p:cNvSpPr>
          <p:nvPr>
            <p:ph type="body" sz="quarter" idx="29"/>
          </p:nvPr>
        </p:nvSpPr>
        <p:spPr>
          <a:xfrm>
            <a:off x="4517136" y="4279392"/>
            <a:ext cx="146304" cy="146304"/>
          </a:xfrm>
          <a:prstGeom prst="ellipse">
            <a:avLst/>
          </a:prstGeom>
          <a:solidFill>
            <a:schemeClr val="accent5"/>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endParaRPr lang="en-US" dirty="0"/>
          </a:p>
        </p:txBody>
      </p:sp>
      <p:sp>
        <p:nvSpPr>
          <p:cNvPr id="37" name="Text Placeholder 11">
            <a:extLst>
              <a:ext uri="{FF2B5EF4-FFF2-40B4-BE49-F238E27FC236}">
                <a16:creationId xmlns:a16="http://schemas.microsoft.com/office/drawing/2014/main" id="{5D4E3F00-5755-F2EF-97C8-0FE775CAE04E}"/>
              </a:ext>
            </a:extLst>
          </p:cNvPr>
          <p:cNvSpPr>
            <a:spLocks noGrp="1"/>
          </p:cNvSpPr>
          <p:nvPr>
            <p:ph type="body" sz="quarter" idx="30"/>
          </p:nvPr>
        </p:nvSpPr>
        <p:spPr>
          <a:xfrm>
            <a:off x="6702552" y="4279392"/>
            <a:ext cx="146304" cy="146304"/>
          </a:xfrm>
          <a:prstGeom prst="ellipse">
            <a:avLst/>
          </a:prstGeom>
          <a:solidFill>
            <a:schemeClr val="accent4"/>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endParaRPr lang="en-US" dirty="0"/>
          </a:p>
        </p:txBody>
      </p:sp>
      <p:sp>
        <p:nvSpPr>
          <p:cNvPr id="38" name="Text Placeholder 11">
            <a:extLst>
              <a:ext uri="{FF2B5EF4-FFF2-40B4-BE49-F238E27FC236}">
                <a16:creationId xmlns:a16="http://schemas.microsoft.com/office/drawing/2014/main" id="{29543A01-39BF-D362-26F8-BD1E7D0D3C86}"/>
              </a:ext>
            </a:extLst>
          </p:cNvPr>
          <p:cNvSpPr>
            <a:spLocks noGrp="1"/>
          </p:cNvSpPr>
          <p:nvPr>
            <p:ph type="body" sz="quarter" idx="31"/>
          </p:nvPr>
        </p:nvSpPr>
        <p:spPr>
          <a:xfrm>
            <a:off x="8842248" y="4279392"/>
            <a:ext cx="146304" cy="146304"/>
          </a:xfrm>
          <a:prstGeom prst="ellipse">
            <a:avLst/>
          </a:prstGeom>
          <a:solidFill>
            <a:schemeClr val="accent2"/>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endParaRPr lang="en-US" dirty="0"/>
          </a:p>
        </p:txBody>
      </p:sp>
      <p:sp>
        <p:nvSpPr>
          <p:cNvPr id="39" name="Text Placeholder 11">
            <a:extLst>
              <a:ext uri="{FF2B5EF4-FFF2-40B4-BE49-F238E27FC236}">
                <a16:creationId xmlns:a16="http://schemas.microsoft.com/office/drawing/2014/main" id="{BB6B72CD-75B9-D90F-4767-2141AEF3B201}"/>
              </a:ext>
            </a:extLst>
          </p:cNvPr>
          <p:cNvSpPr>
            <a:spLocks noGrp="1"/>
          </p:cNvSpPr>
          <p:nvPr>
            <p:ph type="body" sz="quarter" idx="32"/>
          </p:nvPr>
        </p:nvSpPr>
        <p:spPr>
          <a:xfrm>
            <a:off x="11055096" y="4279392"/>
            <a:ext cx="146304" cy="146304"/>
          </a:xfrm>
          <a:prstGeom prst="ellipse">
            <a:avLst/>
          </a:prstGeom>
          <a:solidFill>
            <a:schemeClr val="accent1"/>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endParaRPr lang="en-US" dirty="0"/>
          </a:p>
        </p:txBody>
      </p:sp>
    </p:spTree>
    <p:extLst>
      <p:ext uri="{BB962C8B-B14F-4D97-AF65-F5344CB8AC3E}">
        <p14:creationId xmlns:p14="http://schemas.microsoft.com/office/powerpoint/2010/main" val="1290831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10">
            <a:extLst>
              <a:ext uri="{FF2B5EF4-FFF2-40B4-BE49-F238E27FC236}">
                <a16:creationId xmlns:a16="http://schemas.microsoft.com/office/drawing/2014/main" id="{89A27E14-C943-C294-334B-4D6A7500F3B5}"/>
              </a:ext>
            </a:extLst>
          </p:cNvPr>
          <p:cNvSpPr/>
          <p:nvPr userDrawn="1"/>
        </p:nvSpPr>
        <p:spPr>
          <a:xfrm rot="5400000">
            <a:off x="7383937" y="2039848"/>
            <a:ext cx="6858000" cy="2778304"/>
          </a:xfrm>
          <a:custGeom>
            <a:avLst/>
            <a:gdLst>
              <a:gd name="connsiteX0" fmla="*/ 0 w 6858000"/>
              <a:gd name="connsiteY0" fmla="*/ 1050199 h 2778304"/>
              <a:gd name="connsiteX1" fmla="*/ 0 w 6858000"/>
              <a:gd name="connsiteY1" fmla="*/ 0 h 2778304"/>
              <a:gd name="connsiteX2" fmla="*/ 6858000 w 6858000"/>
              <a:gd name="connsiteY2" fmla="*/ 0 h 2778304"/>
              <a:gd name="connsiteX3" fmla="*/ 6858000 w 6858000"/>
              <a:gd name="connsiteY3" fmla="*/ 1193215 h 2778304"/>
              <a:gd name="connsiteX4" fmla="*/ 6790588 w 6858000"/>
              <a:gd name="connsiteY4" fmla="*/ 1211701 h 2778304"/>
              <a:gd name="connsiteX5" fmla="*/ 3050431 w 6858000"/>
              <a:gd name="connsiteY5" fmla="*/ 2778245 h 2778304"/>
              <a:gd name="connsiteX6" fmla="*/ 37813 w 6858000"/>
              <a:gd name="connsiteY6" fmla="*/ 1183549 h 2778304"/>
              <a:gd name="connsiteX7" fmla="*/ 0 w 6858000"/>
              <a:gd name="connsiteY7" fmla="*/ 1050199 h 277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2778304">
                <a:moveTo>
                  <a:pt x="0" y="1050199"/>
                </a:moveTo>
                <a:lnTo>
                  <a:pt x="0" y="0"/>
                </a:lnTo>
                <a:lnTo>
                  <a:pt x="6858000" y="0"/>
                </a:lnTo>
                <a:lnTo>
                  <a:pt x="6858000" y="1193215"/>
                </a:lnTo>
                <a:lnTo>
                  <a:pt x="6790588" y="1211701"/>
                </a:lnTo>
                <a:cubicBezTo>
                  <a:pt x="5439260" y="1649845"/>
                  <a:pt x="4603740" y="2770251"/>
                  <a:pt x="3050431" y="2778245"/>
                </a:cubicBezTo>
                <a:cubicBezTo>
                  <a:pt x="1377637" y="2786855"/>
                  <a:pt x="283199" y="1854180"/>
                  <a:pt x="37813" y="1183549"/>
                </a:cubicBezTo>
                <a:lnTo>
                  <a:pt x="0" y="1050199"/>
                </a:lnTo>
                <a:close/>
              </a:path>
            </a:pathLst>
          </a:custGeom>
          <a:gradFill flip="none" rotWithShape="1">
            <a:gsLst>
              <a:gs pos="26000">
                <a:schemeClr val="accent3">
                  <a:lumMod val="25000"/>
                </a:schemeClr>
              </a:gs>
              <a:gs pos="73000">
                <a:schemeClr val="accent1">
                  <a:alpha val="33146"/>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11">
            <a:extLst>
              <a:ext uri="{FF2B5EF4-FFF2-40B4-BE49-F238E27FC236}">
                <a16:creationId xmlns:a16="http://schemas.microsoft.com/office/drawing/2014/main" id="{BE5C5BCA-F960-4024-7215-2D2EFD0FEBF3}"/>
              </a:ext>
            </a:extLst>
          </p:cNvPr>
          <p:cNvSpPr/>
          <p:nvPr userDrawn="1"/>
        </p:nvSpPr>
        <p:spPr>
          <a:xfrm rot="16200000" flipV="1">
            <a:off x="7907199" y="2573198"/>
            <a:ext cx="6858000" cy="1711602"/>
          </a:xfrm>
          <a:custGeom>
            <a:avLst/>
            <a:gdLst>
              <a:gd name="connsiteX0" fmla="*/ 6858000 w 6858000"/>
              <a:gd name="connsiteY0" fmla="*/ 1010661 h 1711602"/>
              <a:gd name="connsiteX1" fmla="*/ 6858000 w 6858000"/>
              <a:gd name="connsiteY1" fmla="*/ 0 h 1711602"/>
              <a:gd name="connsiteX2" fmla="*/ 0 w 6858000"/>
              <a:gd name="connsiteY2" fmla="*/ 0 h 1711602"/>
              <a:gd name="connsiteX3" fmla="*/ 0 w 6858000"/>
              <a:gd name="connsiteY3" fmla="*/ 983884 h 1711602"/>
              <a:gd name="connsiteX4" fmla="*/ 11078 w 6858000"/>
              <a:gd name="connsiteY4" fmla="*/ 997657 h 1711602"/>
              <a:gd name="connsiteX5" fmla="*/ 1866819 w 6858000"/>
              <a:gd name="connsiteY5" fmla="*/ 1711565 h 1711602"/>
              <a:gd name="connsiteX6" fmla="*/ 5098965 w 6858000"/>
              <a:gd name="connsiteY6" fmla="*/ 622006 h 1711602"/>
              <a:gd name="connsiteX7" fmla="*/ 6746500 w 6858000"/>
              <a:gd name="connsiteY7" fmla="*/ 959665 h 1711602"/>
              <a:gd name="connsiteX8" fmla="*/ 6858000 w 6858000"/>
              <a:gd name="connsiteY8" fmla="*/ 1010661 h 1711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1711602">
                <a:moveTo>
                  <a:pt x="6858000" y="1010661"/>
                </a:moveTo>
                <a:lnTo>
                  <a:pt x="6858000" y="0"/>
                </a:lnTo>
                <a:lnTo>
                  <a:pt x="0" y="0"/>
                </a:lnTo>
                <a:lnTo>
                  <a:pt x="0" y="983884"/>
                </a:lnTo>
                <a:lnTo>
                  <a:pt x="11078" y="997657"/>
                </a:lnTo>
                <a:cubicBezTo>
                  <a:pt x="328616" y="1355920"/>
                  <a:pt x="976833" y="1715803"/>
                  <a:pt x="1866819" y="1711565"/>
                </a:cubicBezTo>
                <a:cubicBezTo>
                  <a:pt x="3161344" y="1705400"/>
                  <a:pt x="3719617" y="643352"/>
                  <a:pt x="5098965" y="622006"/>
                </a:cubicBezTo>
                <a:cubicBezTo>
                  <a:pt x="5788640" y="611332"/>
                  <a:pt x="6326795" y="775968"/>
                  <a:pt x="6746500" y="959665"/>
                </a:cubicBezTo>
                <a:lnTo>
                  <a:pt x="6858000" y="1010661"/>
                </a:lnTo>
                <a:close/>
              </a:path>
            </a:pathLst>
          </a:custGeom>
          <a:gradFill>
            <a:gsLst>
              <a:gs pos="79000">
                <a:schemeClr val="accent4">
                  <a:lumMod val="75000"/>
                  <a:alpha val="79763"/>
                </a:schemeClr>
              </a:gs>
              <a:gs pos="37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13">
            <a:extLst>
              <a:ext uri="{FF2B5EF4-FFF2-40B4-BE49-F238E27FC236}">
                <a16:creationId xmlns:a16="http://schemas.microsoft.com/office/drawing/2014/main" id="{6F62D03F-D065-13FE-5D30-58C2523BD14D}"/>
              </a:ext>
            </a:extLst>
          </p:cNvPr>
          <p:cNvSpPr/>
          <p:nvPr userDrawn="1"/>
        </p:nvSpPr>
        <p:spPr>
          <a:xfrm rot="5400000">
            <a:off x="7877130" y="2543131"/>
            <a:ext cx="6858001" cy="1771739"/>
          </a:xfrm>
          <a:custGeom>
            <a:avLst/>
            <a:gdLst>
              <a:gd name="connsiteX0" fmla="*/ 0 w 6858001"/>
              <a:gd name="connsiteY0" fmla="*/ 1273784 h 1771739"/>
              <a:gd name="connsiteX1" fmla="*/ 0 w 6858001"/>
              <a:gd name="connsiteY1" fmla="*/ 0 h 1771739"/>
              <a:gd name="connsiteX2" fmla="*/ 6858001 w 6858001"/>
              <a:gd name="connsiteY2" fmla="*/ 0 h 1771739"/>
              <a:gd name="connsiteX3" fmla="*/ 6858001 w 6858001"/>
              <a:gd name="connsiteY3" fmla="*/ 34923 h 1771739"/>
              <a:gd name="connsiteX4" fmla="*/ 6735259 w 6858001"/>
              <a:gd name="connsiteY4" fmla="*/ 32862 h 1771739"/>
              <a:gd name="connsiteX5" fmla="*/ 1961998 w 6858001"/>
              <a:gd name="connsiteY5" fmla="*/ 1771680 h 1771739"/>
              <a:gd name="connsiteX6" fmla="*/ 151257 w 6858001"/>
              <a:gd name="connsiteY6" fmla="*/ 1358806 h 1771739"/>
              <a:gd name="connsiteX7" fmla="*/ 0 w 6858001"/>
              <a:gd name="connsiteY7" fmla="*/ 1273784 h 177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771739">
                <a:moveTo>
                  <a:pt x="0" y="1273784"/>
                </a:moveTo>
                <a:lnTo>
                  <a:pt x="0" y="0"/>
                </a:lnTo>
                <a:lnTo>
                  <a:pt x="6858001" y="0"/>
                </a:lnTo>
                <a:lnTo>
                  <a:pt x="6858001" y="34923"/>
                </a:lnTo>
                <a:lnTo>
                  <a:pt x="6735259" y="32862"/>
                </a:lnTo>
                <a:cubicBezTo>
                  <a:pt x="4698226" y="66929"/>
                  <a:pt x="3873763" y="1761840"/>
                  <a:pt x="1961998" y="1771680"/>
                </a:cubicBezTo>
                <a:cubicBezTo>
                  <a:pt x="1245087" y="1775370"/>
                  <a:pt x="634403" y="1606171"/>
                  <a:pt x="151257" y="1358806"/>
                </a:cubicBezTo>
                <a:lnTo>
                  <a:pt x="0" y="1273784"/>
                </a:lnTo>
                <a:close/>
              </a:path>
            </a:pathLst>
          </a:custGeom>
          <a:gradFill>
            <a:gsLst>
              <a:gs pos="32000">
                <a:schemeClr val="tx2">
                  <a:alpha val="48229"/>
                </a:schemeClr>
              </a:gs>
              <a:gs pos="100000">
                <a:schemeClr val="accent6">
                  <a:alpha val="4858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a:t>Click to edit Master title style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5541264"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5541264"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50392" y="832104"/>
            <a:ext cx="10881360" cy="1069848"/>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1014984" y="2212848"/>
            <a:ext cx="10332720" cy="3547872"/>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329184" y="411480"/>
            <a:ext cx="521208" cy="310896"/>
          </a:xfrm>
          <a:prstGeom prst="rect">
            <a:avLst/>
          </a:prstGeom>
        </p:spPr>
        <p:txBody>
          <a:bodyPr vert="horz" lIns="91440" tIns="45720" rIns="91440" bIns="45720" rtlCol="0" anchor="ctr">
            <a:noAutofit/>
          </a:bodyPr>
          <a:lstStyle>
            <a:lvl1pPr algn="ctr">
              <a:defRPr sz="1200" b="0" i="0">
                <a:solidFill>
                  <a:schemeClr val="bg1"/>
                </a:solidFill>
                <a:latin typeface="+mn-lt"/>
                <a:cs typeface="Segoe UI Light" panose="020B0502040204020203" pitchFamily="34" charset="0"/>
              </a:defRPr>
            </a:lvl1pPr>
          </a:lstStyle>
          <a:p>
            <a:fld id="{294A09A9-5501-47C1-A89A-A340965A2BE2}" type="slidenum">
              <a:rPr lang="en-US" smtClean="0"/>
              <a:pPr/>
              <a:t>‹#›</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66344" y="6190488"/>
            <a:ext cx="2331720" cy="274320"/>
          </a:xfrm>
          <a:prstGeom prst="rect">
            <a:avLst/>
          </a:prstGeom>
        </p:spPr>
        <p:txBody>
          <a:bodyPr vert="horz" lIns="91440" tIns="45720" rIns="91440" bIns="45720" rtlCol="0" anchor="ctr">
            <a:noAutofit/>
          </a:bodyPr>
          <a:lstStyle>
            <a:lvl1pPr algn="l">
              <a:defRPr sz="1200" b="0" i="0">
                <a:solidFill>
                  <a:schemeClr val="bg1"/>
                </a:solidFill>
                <a:latin typeface="+mn-lt"/>
                <a:cs typeface="Segoe UI Light" panose="020B0502040204020203" pitchFamily="34" charset="0"/>
              </a:defRPr>
            </a:lvl1pPr>
          </a:lstStyle>
          <a:p>
            <a:r>
              <a:rPr lang="en-US"/>
              <a:t>Crypto: investing &amp; trading</a:t>
            </a:r>
            <a:endParaRPr lang="en-US" dirty="0"/>
          </a:p>
        </p:txBody>
      </p:sp>
      <p:cxnSp>
        <p:nvCxnSpPr>
          <p:cNvPr id="7" name="Straight Connector 6">
            <a:extLst>
              <a:ext uri="{FF2B5EF4-FFF2-40B4-BE49-F238E27FC236}">
                <a16:creationId xmlns:a16="http://schemas.microsoft.com/office/drawing/2014/main" id="{2BA4A2D6-617E-EEA3-E4EE-5BDB472F6A43}"/>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70" r:id="rId7"/>
    <p:sldLayoutId id="2147483669" r:id="rId8"/>
    <p:sldLayoutId id="2147483653" r:id="rId9"/>
    <p:sldLayoutId id="2147483665" r:id="rId10"/>
    <p:sldLayoutId id="2147483666" r:id="rId11"/>
    <p:sldLayoutId id="2147483667" r:id="rId12"/>
    <p:sldLayoutId id="2147483668" r:id="rId13"/>
    <p:sldLayoutId id="2147483651" r:id="rId14"/>
    <p:sldLayoutId id="2147483652" r:id="rId15"/>
    <p:sldLayoutId id="2147483654" r:id="rId16"/>
    <p:sldLayoutId id="2147483655" r:id="rId17"/>
    <p:sldLayoutId id="2147483656" r:id="rId18"/>
    <p:sldLayoutId id="2147483657" r:id="rId19"/>
  </p:sldLayoutIdLst>
  <p:hf hdr="0" dt="0"/>
  <p:txStyles>
    <p:title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p:titleStyle>
    <p:body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498F8FF6-43B4-494A-AF8F-123A4983E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3010" y="-18660"/>
            <a:ext cx="4902679" cy="4667000"/>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4DCEC70C-9F4B-4A73-B4BD-AE50AD617F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3010" y="-18660"/>
            <a:ext cx="4902679" cy="4667000"/>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5AFEC601-A132-47EE-B0C2-B38ACD9FC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955" y="-18660"/>
            <a:ext cx="4902678" cy="4544235"/>
          </a:xfrm>
          <a:custGeom>
            <a:avLst/>
            <a:gdLst>
              <a:gd name="connsiteX0" fmla="*/ 1529549 w 6355652"/>
              <a:gd name="connsiteY0" fmla="*/ 0 h 5890980"/>
              <a:gd name="connsiteX1" fmla="*/ 4826104 w 6355652"/>
              <a:gd name="connsiteY1" fmla="*/ 0 h 5890980"/>
              <a:gd name="connsiteX2" fmla="*/ 4954579 w 6355652"/>
              <a:gd name="connsiteY2" fmla="*/ 78051 h 5890980"/>
              <a:gd name="connsiteX3" fmla="*/ 6355652 w 6355652"/>
              <a:gd name="connsiteY3" fmla="*/ 2713154 h 5890980"/>
              <a:gd name="connsiteX4" fmla="*/ 3177826 w 6355652"/>
              <a:gd name="connsiteY4" fmla="*/ 5890980 h 5890980"/>
              <a:gd name="connsiteX5" fmla="*/ 0 w 6355652"/>
              <a:gd name="connsiteY5" fmla="*/ 2713154 h 5890980"/>
              <a:gd name="connsiteX6" fmla="*/ 1401073 w 6355652"/>
              <a:gd name="connsiteY6" fmla="*/ 78051 h 58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870DB4-0446-EF22-E8E0-3A5B83923AC0}"/>
              </a:ext>
            </a:extLst>
          </p:cNvPr>
          <p:cNvSpPr>
            <a:spLocks noGrp="1"/>
          </p:cNvSpPr>
          <p:nvPr>
            <p:ph type="ctrTitle"/>
          </p:nvPr>
        </p:nvSpPr>
        <p:spPr>
          <a:xfrm>
            <a:off x="1157477" y="306277"/>
            <a:ext cx="4024032" cy="2885715"/>
          </a:xfrm>
        </p:spPr>
        <p:txBody>
          <a:bodyPr>
            <a:normAutofit/>
          </a:bodyPr>
          <a:lstStyle/>
          <a:p>
            <a:r>
              <a:rPr lang="en-US" sz="3000"/>
              <a:t>Navigating the Digital Landscape: Teamwork in Software Engineering</a:t>
            </a:r>
          </a:p>
        </p:txBody>
      </p:sp>
      <p:sp>
        <p:nvSpPr>
          <p:cNvPr id="3" name="Subtitle 2">
            <a:extLst>
              <a:ext uri="{FF2B5EF4-FFF2-40B4-BE49-F238E27FC236}">
                <a16:creationId xmlns:a16="http://schemas.microsoft.com/office/drawing/2014/main" id="{696329B1-2D04-0F3A-1081-C5117D8CE122}"/>
              </a:ext>
            </a:extLst>
          </p:cNvPr>
          <p:cNvSpPr>
            <a:spLocks noGrp="1"/>
          </p:cNvSpPr>
          <p:nvPr>
            <p:ph type="subTitle" idx="1"/>
          </p:nvPr>
        </p:nvSpPr>
        <p:spPr>
          <a:xfrm>
            <a:off x="1157477" y="3210652"/>
            <a:ext cx="4024032" cy="708802"/>
          </a:xfrm>
        </p:spPr>
        <p:txBody>
          <a:bodyPr>
            <a:normAutofit/>
          </a:bodyPr>
          <a:lstStyle/>
          <a:p>
            <a:r>
              <a:rPr lang="en-US" sz="2000" dirty="0"/>
              <a:t>By: Michael Connell</a:t>
            </a:r>
          </a:p>
        </p:txBody>
      </p:sp>
      <p:sp>
        <p:nvSpPr>
          <p:cNvPr id="24"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95744" y="619036"/>
            <a:ext cx="857067" cy="857067"/>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6" name="Graphic 212">
            <a:extLst>
              <a:ext uri="{FF2B5EF4-FFF2-40B4-BE49-F238E27FC236}">
                <a16:creationId xmlns:a16="http://schemas.microsoft.com/office/drawing/2014/main" id="{4D525A72-77E7-4E14-BEE2-FC3A19EC41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95744" y="619036"/>
            <a:ext cx="857067" cy="857067"/>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8" name="Oval 27">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69124" y="5424608"/>
            <a:ext cx="319941" cy="31994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Video 4" descr="People Planning">
            <a:extLst>
              <a:ext uri="{FF2B5EF4-FFF2-40B4-BE49-F238E27FC236}">
                <a16:creationId xmlns:a16="http://schemas.microsoft.com/office/drawing/2014/main" id="{A752D834-D7FD-4C6E-E322-B7B3D29B2FE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7325365" y="3151249"/>
            <a:ext cx="3083023" cy="1729275"/>
          </a:xfrm>
          <a:prstGeom prst="rect">
            <a:avLst/>
          </a:prstGeom>
        </p:spPr>
      </p:pic>
      <p:sp>
        <p:nvSpPr>
          <p:cNvPr id="30" name="Oval 29">
            <a:extLst>
              <a:ext uri="{FF2B5EF4-FFF2-40B4-BE49-F238E27FC236}">
                <a16:creationId xmlns:a16="http://schemas.microsoft.com/office/drawing/2014/main" id="{DA31323F-03C2-4114-B2CC-79931D220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26412" y="1675422"/>
            <a:ext cx="4680928" cy="468092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298EBCA3-8AAD-4596-8EBF-43A43542F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26412" y="1675422"/>
            <a:ext cx="4680928" cy="4680928"/>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49330" y="2227397"/>
            <a:ext cx="1054466" cy="469689"/>
            <a:chOff x="9841624" y="4115729"/>
            <a:chExt cx="602169" cy="268223"/>
          </a:xfrm>
          <a:solidFill>
            <a:schemeClr val="bg1"/>
          </a:solidFill>
        </p:grpSpPr>
        <p:sp>
          <p:nvSpPr>
            <p:cNvPr id="35" name="Freeform: Shape 34">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
        <p:nvSpPr>
          <p:cNvPr id="41" name="Oval 40">
            <a:extLst>
              <a:ext uri="{FF2B5EF4-FFF2-40B4-BE49-F238E27FC236}">
                <a16:creationId xmlns:a16="http://schemas.microsoft.com/office/drawing/2014/main" id="{9457709F-7F08-4A4A-9DB7-1AFB3FCF0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69124" y="5424608"/>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72349111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18626866-7A38-9F72-7654-A97C2A9E6163}"/>
              </a:ext>
            </a:extLst>
          </p:cNvPr>
          <p:cNvSpPr>
            <a:spLocks noGrp="1"/>
          </p:cNvSpPr>
          <p:nvPr>
            <p:ph type="title"/>
          </p:nvPr>
        </p:nvSpPr>
        <p:spPr>
          <a:xfrm>
            <a:off x="922635" y="1250575"/>
            <a:ext cx="4604274" cy="4163210"/>
          </a:xfrm>
        </p:spPr>
        <p:txBody>
          <a:bodyPr vert="horz" lIns="91440" tIns="45720" rIns="91440" bIns="45720" rtlCol="0" anchor="ctr">
            <a:normAutofit/>
          </a:bodyPr>
          <a:lstStyle/>
          <a:p>
            <a:r>
              <a:rPr lang="en-US" sz="5000" kern="1200">
                <a:latin typeface="+mj-lt"/>
                <a:ea typeface="+mj-ea"/>
                <a:cs typeface="+mj-cs"/>
              </a:rPr>
              <a:t>Key Takeaways:</a:t>
            </a:r>
          </a:p>
        </p:txBody>
      </p:sp>
      <p:sp>
        <p:nvSpPr>
          <p:cNvPr id="12" name="Rectangle 11">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a:extLst>
              <a:ext uri="{FF2B5EF4-FFF2-40B4-BE49-F238E27FC236}">
                <a16:creationId xmlns:a16="http://schemas.microsoft.com/office/drawing/2014/main" id="{D7D3644A-ACDF-08A2-A97C-62C214792D96}"/>
              </a:ext>
            </a:extLst>
          </p:cNvPr>
          <p:cNvSpPr txBox="1">
            <a:spLocks/>
          </p:cNvSpPr>
          <p:nvPr/>
        </p:nvSpPr>
        <p:spPr>
          <a:xfrm>
            <a:off x="5723068" y="535709"/>
            <a:ext cx="5742456" cy="5684115"/>
          </a:xfrm>
          <a:prstGeom prst="rect">
            <a:avLst/>
          </a:prstGeom>
        </p:spPr>
        <p:txBody>
          <a:bodyPr vert="horz" lIns="91440" tIns="45720" rIns="91440" bIns="45720" rtlCol="0" anchor="ctr">
            <a:norm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US" sz="2000" dirty="0">
                <a:cs typeface="+mn-cs"/>
              </a:rPr>
              <a:t>Collaboration tools are the lifelines that keep the digital wasteland navigable, and the team aligned.</a:t>
            </a:r>
          </a:p>
          <a:p>
            <a:pPr marL="342900" indent="-342900"/>
            <a:endParaRPr lang="en-US" sz="2000" dirty="0">
              <a:cs typeface="+mn-cs"/>
            </a:endParaRPr>
          </a:p>
          <a:p>
            <a:pPr marL="342900" indent="-342900"/>
            <a:r>
              <a:rPr lang="en-US" sz="2000" dirty="0">
                <a:cs typeface="+mn-cs"/>
              </a:rPr>
              <a:t>Integrating these tools into daily workflows enhances efficiency and creates a cohesive development environment.</a:t>
            </a:r>
          </a:p>
          <a:p>
            <a:pPr marL="342900" indent="-342900"/>
            <a:endParaRPr lang="en-US" sz="2000" dirty="0">
              <a:cs typeface="+mn-cs"/>
            </a:endParaRPr>
          </a:p>
          <a:p>
            <a:pPr marL="342900" indent="-342900"/>
            <a:r>
              <a:rPr lang="en-US" sz="2000" dirty="0">
                <a:cs typeface="+mn-cs"/>
              </a:rPr>
              <a:t>Selecting the right tools is essential, as they become the backbone of communication and collaboration in any software project.</a:t>
            </a:r>
          </a:p>
        </p:txBody>
      </p:sp>
      <p:sp>
        <p:nvSpPr>
          <p:cNvPr id="4" name="Slide Number Placeholder 3">
            <a:extLst>
              <a:ext uri="{FF2B5EF4-FFF2-40B4-BE49-F238E27FC236}">
                <a16:creationId xmlns:a16="http://schemas.microsoft.com/office/drawing/2014/main" id="{CF38B2F0-1DF2-2D85-7A98-8F78AF62496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pPr>
            <a:fld id="{294A09A9-5501-47C1-A89A-A340965A2BE2}" type="slidenum">
              <a:rPr lang="en-US">
                <a:solidFill>
                  <a:schemeClr val="bg1">
                    <a:lumMod val="50000"/>
                  </a:schemeClr>
                </a:solidFill>
                <a:cs typeface="+mn-cs"/>
              </a:rPr>
              <a:pPr algn="r">
                <a:spcAft>
                  <a:spcPts val="600"/>
                </a:spcAft>
              </a:pPr>
              <a:t>10</a:t>
            </a:fld>
            <a:endParaRPr lang="en-US">
              <a:solidFill>
                <a:schemeClr val="bg1">
                  <a:lumMod val="50000"/>
                </a:schemeClr>
              </a:solidFill>
              <a:cs typeface="+mn-cs"/>
            </a:endParaRPr>
          </a:p>
        </p:txBody>
      </p:sp>
    </p:spTree>
    <p:extLst>
      <p:ext uri="{BB962C8B-B14F-4D97-AF65-F5344CB8AC3E}">
        <p14:creationId xmlns:p14="http://schemas.microsoft.com/office/powerpoint/2010/main" val="19200771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p:cNvSpPr>
            <a:spLocks noGrp="1"/>
          </p:cNvSpPr>
          <p:nvPr>
            <p:ph type="title"/>
          </p:nvPr>
        </p:nvSpPr>
        <p:spPr>
          <a:xfrm>
            <a:off x="126206" y="115193"/>
            <a:ext cx="5220940" cy="1880295"/>
          </a:xfrm>
        </p:spPr>
        <p:txBody>
          <a:bodyPr anchor="b">
            <a:normAutofit/>
          </a:bodyPr>
          <a:lstStyle/>
          <a:p>
            <a:pPr algn="r"/>
            <a:r>
              <a:rPr lang="en-US" sz="2800" dirty="0"/>
              <a:t>Enhancing Your Pip-Boy: Advantages of Collaboration Tools</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26207" y="1930400"/>
            <a:ext cx="9144794" cy="4368797"/>
          </a:xfrm>
        </p:spPr>
        <p:txBody>
          <a:bodyPr>
            <a:noAutofit/>
          </a:bodyPr>
          <a:lstStyle/>
          <a:p>
            <a:pPr>
              <a:lnSpc>
                <a:spcPct val="140000"/>
              </a:lnSpc>
            </a:pPr>
            <a:r>
              <a:rPr lang="en-US" sz="2000" u="sng" dirty="0"/>
              <a:t>Streamlined Communication</a:t>
            </a:r>
            <a:r>
              <a:rPr lang="en-US" sz="2000" dirty="0"/>
              <a:t>: Like an upgraded radio, these tools ensure clear and instant dialogue across the team, breaking down roadblocks.</a:t>
            </a:r>
          </a:p>
          <a:p>
            <a:pPr>
              <a:lnSpc>
                <a:spcPct val="140000"/>
              </a:lnSpc>
            </a:pPr>
            <a:r>
              <a:rPr lang="en-US" sz="2000" u="sng" dirty="0"/>
              <a:t>Efficient Project Management</a:t>
            </a:r>
            <a:r>
              <a:rPr lang="en-US" sz="2000" dirty="0"/>
              <a:t>: They act as your quest log, keeping track of tasks, deadlines, and progress, making sure the team stays on mission.</a:t>
            </a:r>
          </a:p>
          <a:p>
            <a:pPr>
              <a:lnSpc>
                <a:spcPct val="140000"/>
              </a:lnSpc>
            </a:pPr>
            <a:r>
              <a:rPr lang="en-US" sz="2000" u="sng" dirty="0"/>
              <a:t>Version Control Precision</a:t>
            </a:r>
            <a:r>
              <a:rPr lang="en-US" sz="2000" dirty="0"/>
              <a:t>: Offers a historical record of the codebase, allowing for time travel to past versions to understand changes and resolve conflicts.</a:t>
            </a:r>
          </a:p>
          <a:p>
            <a:pPr>
              <a:lnSpc>
                <a:spcPct val="140000"/>
              </a:lnSpc>
            </a:pPr>
            <a:r>
              <a:rPr lang="en-US" sz="2000" u="sng" dirty="0"/>
              <a:t>Automated Workflows</a:t>
            </a:r>
            <a:r>
              <a:rPr lang="en-US" sz="2000" dirty="0"/>
              <a:t>: Like having a robotic assistant, they automate repetitive tasks, allowing the team to focus on innovation and complex problem-solving.</a:t>
            </a:r>
          </a:p>
          <a:p>
            <a:pPr>
              <a:lnSpc>
                <a:spcPct val="140000"/>
              </a:lnSpc>
            </a:pPr>
            <a:r>
              <a:rPr lang="en-US" sz="2000" u="sng" dirty="0"/>
              <a:t>Centralized Documentation</a:t>
            </a:r>
            <a:r>
              <a:rPr lang="en-US" sz="2000" dirty="0"/>
              <a:t>: Provide a single source of truth for project information, preventing the confusion of scattered and outdated documents.</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sitting at a desk looking at a television screen&#10;&#10;Description automatically generated">
            <a:extLst>
              <a:ext uri="{FF2B5EF4-FFF2-40B4-BE49-F238E27FC236}">
                <a16:creationId xmlns:a16="http://schemas.microsoft.com/office/drawing/2014/main" id="{1384D083-4630-94F9-39A9-3FBC7A9EB657}"/>
              </a:ext>
            </a:extLst>
          </p:cNvPr>
          <p:cNvPicPr>
            <a:picLocks noChangeAspect="1"/>
          </p:cNvPicPr>
          <p:nvPr/>
        </p:nvPicPr>
        <p:blipFill>
          <a:blip r:embed="rId3">
            <a:alphaModFix amt="35000"/>
          </a:blip>
          <a:stretch>
            <a:fillRect/>
          </a:stretch>
        </p:blipFill>
        <p:spPr>
          <a:xfrm>
            <a:off x="8699500" y="0"/>
            <a:ext cx="3492500" cy="3492500"/>
          </a:xfrm>
          <a:prstGeom prst="ellipse">
            <a:avLst/>
          </a:prstGeom>
          <a:ln>
            <a:noFill/>
          </a:ln>
          <a:effectLst>
            <a:softEdge rad="112500"/>
          </a:effectLst>
        </p:spPr>
      </p:pic>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18626866-7A38-9F72-7654-A97C2A9E6163}"/>
              </a:ext>
            </a:extLst>
          </p:cNvPr>
          <p:cNvSpPr>
            <a:spLocks noGrp="1"/>
          </p:cNvSpPr>
          <p:nvPr>
            <p:ph type="title"/>
          </p:nvPr>
        </p:nvSpPr>
        <p:spPr>
          <a:xfrm>
            <a:off x="922635" y="1250575"/>
            <a:ext cx="4604274" cy="4163210"/>
          </a:xfrm>
        </p:spPr>
        <p:txBody>
          <a:bodyPr vert="horz" lIns="91440" tIns="45720" rIns="91440" bIns="45720" rtlCol="0" anchor="ctr">
            <a:normAutofit/>
          </a:bodyPr>
          <a:lstStyle/>
          <a:p>
            <a:r>
              <a:rPr lang="en-US" sz="5000" kern="1200">
                <a:latin typeface="+mj-lt"/>
                <a:ea typeface="+mj-ea"/>
                <a:cs typeface="+mj-cs"/>
              </a:rPr>
              <a:t>Key Takeaways:</a:t>
            </a:r>
          </a:p>
        </p:txBody>
      </p:sp>
      <p:sp>
        <p:nvSpPr>
          <p:cNvPr id="12" name="Rectangle 11">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a:extLst>
              <a:ext uri="{FF2B5EF4-FFF2-40B4-BE49-F238E27FC236}">
                <a16:creationId xmlns:a16="http://schemas.microsoft.com/office/drawing/2014/main" id="{D7D3644A-ACDF-08A2-A97C-62C214792D96}"/>
              </a:ext>
            </a:extLst>
          </p:cNvPr>
          <p:cNvSpPr txBox="1">
            <a:spLocks/>
          </p:cNvSpPr>
          <p:nvPr/>
        </p:nvSpPr>
        <p:spPr>
          <a:xfrm>
            <a:off x="5723068" y="369456"/>
            <a:ext cx="5742456" cy="5986894"/>
          </a:xfrm>
          <a:prstGeom prst="rect">
            <a:avLst/>
          </a:prstGeom>
        </p:spPr>
        <p:txBody>
          <a:bodyPr vert="horz" lIns="91440" tIns="45720" rIns="91440" bIns="45720" rtlCol="0" anchor="ctr">
            <a:norm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US" sz="2000" dirty="0">
                <a:cs typeface="+mn-cs"/>
              </a:rPr>
              <a:t>Collaboration tools enhance productivity by optimizing workflow and communication.</a:t>
            </a:r>
          </a:p>
          <a:p>
            <a:pPr marL="342900" indent="-342900"/>
            <a:endParaRPr lang="en-US" sz="2000" dirty="0">
              <a:cs typeface="+mn-cs"/>
            </a:endParaRPr>
          </a:p>
          <a:p>
            <a:pPr marL="342900" indent="-342900"/>
            <a:r>
              <a:rPr lang="en-US" sz="2000" dirty="0">
                <a:cs typeface="+mn-cs"/>
              </a:rPr>
              <a:t>They provide transparency in the development process, fostering trust and accountability.</a:t>
            </a:r>
          </a:p>
          <a:p>
            <a:pPr marL="342900" indent="-342900"/>
            <a:endParaRPr lang="en-US" sz="2000" dirty="0">
              <a:cs typeface="+mn-cs"/>
            </a:endParaRPr>
          </a:p>
          <a:p>
            <a:pPr marL="342900" indent="-342900"/>
            <a:r>
              <a:rPr lang="en-US" sz="2000" dirty="0">
                <a:cs typeface="+mn-cs"/>
              </a:rPr>
              <a:t>By reducing manual overhead, these tools allow engineers to concentrate on what they do best: creating.</a:t>
            </a:r>
          </a:p>
        </p:txBody>
      </p:sp>
      <p:sp>
        <p:nvSpPr>
          <p:cNvPr id="4" name="Slide Number Placeholder 3">
            <a:extLst>
              <a:ext uri="{FF2B5EF4-FFF2-40B4-BE49-F238E27FC236}">
                <a16:creationId xmlns:a16="http://schemas.microsoft.com/office/drawing/2014/main" id="{CF38B2F0-1DF2-2D85-7A98-8F78AF62496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pPr>
            <a:fld id="{294A09A9-5501-47C1-A89A-A340965A2BE2}" type="slidenum">
              <a:rPr lang="en-US">
                <a:solidFill>
                  <a:schemeClr val="bg1">
                    <a:lumMod val="50000"/>
                  </a:schemeClr>
                </a:solidFill>
                <a:cs typeface="+mn-cs"/>
              </a:rPr>
              <a:pPr algn="r">
                <a:spcAft>
                  <a:spcPts val="600"/>
                </a:spcAft>
              </a:pPr>
              <a:t>12</a:t>
            </a:fld>
            <a:endParaRPr lang="en-US">
              <a:solidFill>
                <a:schemeClr val="bg1">
                  <a:lumMod val="50000"/>
                </a:schemeClr>
              </a:solidFill>
              <a:cs typeface="+mn-cs"/>
            </a:endParaRPr>
          </a:p>
        </p:txBody>
      </p:sp>
    </p:spTree>
    <p:extLst>
      <p:ext uri="{BB962C8B-B14F-4D97-AF65-F5344CB8AC3E}">
        <p14:creationId xmlns:p14="http://schemas.microsoft.com/office/powerpoint/2010/main" val="258900766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p:cNvSpPr>
            <a:spLocks noGrp="1"/>
          </p:cNvSpPr>
          <p:nvPr>
            <p:ph type="title"/>
          </p:nvPr>
        </p:nvSpPr>
        <p:spPr>
          <a:xfrm>
            <a:off x="126206" y="115193"/>
            <a:ext cx="5220940" cy="1880295"/>
          </a:xfrm>
        </p:spPr>
        <p:txBody>
          <a:bodyPr anchor="b">
            <a:normAutofit/>
          </a:bodyPr>
          <a:lstStyle/>
          <a:p>
            <a:pPr algn="r"/>
            <a:r>
              <a:rPr lang="en-US" sz="3600" dirty="0"/>
              <a:t>Case Study: Collaboration Tools in Action</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877455" y="1930401"/>
            <a:ext cx="8152245" cy="4664361"/>
          </a:xfrm>
        </p:spPr>
        <p:txBody>
          <a:bodyPr>
            <a:normAutofit/>
          </a:bodyPr>
          <a:lstStyle/>
          <a:p>
            <a:r>
              <a:rPr lang="en-US" sz="2000" u="sng" dirty="0"/>
              <a:t>Background</a:t>
            </a:r>
            <a:r>
              <a:rPr lang="en-US" sz="2000" dirty="0"/>
              <a:t>: A mid-sized software company faced challenges managing its growing team and projects.</a:t>
            </a:r>
          </a:p>
          <a:p>
            <a:r>
              <a:rPr lang="en-US" sz="2000" u="sng" dirty="0"/>
              <a:t>Problem</a:t>
            </a:r>
            <a:r>
              <a:rPr lang="en-US" sz="2000" dirty="0"/>
              <a:t>: Teams were working in silos, leading to miscommunication, duplicated efforts, and missed deadlines.</a:t>
            </a:r>
          </a:p>
          <a:p>
            <a:r>
              <a:rPr lang="en-US" sz="2000" u="sng" dirty="0"/>
              <a:t>Solution</a:t>
            </a:r>
            <a:r>
              <a:rPr lang="en-US" sz="2000" dirty="0"/>
              <a:t>: The company implemented a suite of collaboration tools:</a:t>
            </a:r>
          </a:p>
          <a:p>
            <a:pPr lvl="1">
              <a:buFont typeface="Wingdings" panose="05000000000000000000" pitchFamily="2" charset="2"/>
              <a:buChar char="ü"/>
            </a:pPr>
            <a:r>
              <a:rPr lang="en-US" dirty="0"/>
              <a:t>Slack for communication, breaking down barriers between departments.</a:t>
            </a:r>
          </a:p>
          <a:p>
            <a:pPr lvl="1">
              <a:buFont typeface="Wingdings" panose="05000000000000000000" pitchFamily="2" charset="2"/>
              <a:buChar char="ü"/>
            </a:pPr>
            <a:r>
              <a:rPr lang="en-US" dirty="0"/>
              <a:t>JIRA for project and issue tracking, clarifying tasks and ownership.</a:t>
            </a:r>
          </a:p>
          <a:p>
            <a:pPr lvl="1">
              <a:buFont typeface="Wingdings" panose="05000000000000000000" pitchFamily="2" charset="2"/>
              <a:buChar char="ü"/>
            </a:pPr>
            <a:r>
              <a:rPr lang="en-US" dirty="0"/>
              <a:t>Confluence for documentation, centralizing knowledge.</a:t>
            </a:r>
          </a:p>
          <a:p>
            <a:pPr lvl="1">
              <a:buFont typeface="Wingdings" panose="05000000000000000000" pitchFamily="2" charset="2"/>
              <a:buChar char="ü"/>
            </a:pPr>
            <a:r>
              <a:rPr lang="en-US" dirty="0"/>
              <a:t>GitHub for version control, streamlining code integration and review.</a:t>
            </a:r>
          </a:p>
          <a:p>
            <a:pPr lvl="1">
              <a:buFont typeface="Wingdings" panose="05000000000000000000" pitchFamily="2" charset="2"/>
              <a:buChar char="ü"/>
            </a:pPr>
            <a:r>
              <a:rPr lang="en-US" dirty="0"/>
              <a:t>Jenkins for CI/CD, automating the build and deployment process.</a:t>
            </a:r>
          </a:p>
          <a:p>
            <a:pPr marL="0" indent="0">
              <a:buNone/>
            </a:pPr>
            <a:endParaRPr lang="en-US" sz="1600" dirty="0"/>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sitting at computers in a room with large screen&#10;&#10;Description automatically generated">
            <a:extLst>
              <a:ext uri="{FF2B5EF4-FFF2-40B4-BE49-F238E27FC236}">
                <a16:creationId xmlns:a16="http://schemas.microsoft.com/office/drawing/2014/main" id="{51EB3D6C-19D9-A142-8BEC-AC94821EB5DB}"/>
              </a:ext>
            </a:extLst>
          </p:cNvPr>
          <p:cNvPicPr>
            <a:picLocks noChangeAspect="1"/>
          </p:cNvPicPr>
          <p:nvPr/>
        </p:nvPicPr>
        <p:blipFill>
          <a:blip r:embed="rId3">
            <a:alphaModFix amt="35000"/>
          </a:blip>
          <a:stretch>
            <a:fillRect/>
          </a:stretch>
        </p:blipFill>
        <p:spPr>
          <a:xfrm>
            <a:off x="8470900" y="0"/>
            <a:ext cx="3721100" cy="3721100"/>
          </a:xfrm>
          <a:prstGeom prst="ellipse">
            <a:avLst/>
          </a:prstGeom>
          <a:ln>
            <a:noFill/>
          </a:ln>
          <a:effectLst>
            <a:softEdge rad="112500"/>
          </a:effectLst>
        </p:spPr>
      </p:pic>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18626866-7A38-9F72-7654-A97C2A9E6163}"/>
              </a:ext>
            </a:extLst>
          </p:cNvPr>
          <p:cNvSpPr>
            <a:spLocks noGrp="1"/>
          </p:cNvSpPr>
          <p:nvPr>
            <p:ph type="title"/>
          </p:nvPr>
        </p:nvSpPr>
        <p:spPr>
          <a:xfrm>
            <a:off x="922635" y="1250575"/>
            <a:ext cx="4604274" cy="4163210"/>
          </a:xfrm>
        </p:spPr>
        <p:txBody>
          <a:bodyPr vert="horz" lIns="91440" tIns="45720" rIns="91440" bIns="45720" rtlCol="0" anchor="ctr">
            <a:normAutofit/>
          </a:bodyPr>
          <a:lstStyle/>
          <a:p>
            <a:r>
              <a:rPr lang="en-US" sz="5000" kern="1200" dirty="0">
                <a:latin typeface="+mj-lt"/>
                <a:ea typeface="+mj-ea"/>
                <a:cs typeface="+mj-cs"/>
              </a:rPr>
              <a:t>Outcome &amp; Key Takeaways:</a:t>
            </a:r>
          </a:p>
        </p:txBody>
      </p:sp>
      <p:sp>
        <p:nvSpPr>
          <p:cNvPr id="12" name="Rectangle 11">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a:extLst>
              <a:ext uri="{FF2B5EF4-FFF2-40B4-BE49-F238E27FC236}">
                <a16:creationId xmlns:a16="http://schemas.microsoft.com/office/drawing/2014/main" id="{D7D3644A-ACDF-08A2-A97C-62C214792D96}"/>
              </a:ext>
            </a:extLst>
          </p:cNvPr>
          <p:cNvSpPr txBox="1">
            <a:spLocks/>
          </p:cNvSpPr>
          <p:nvPr/>
        </p:nvSpPr>
        <p:spPr>
          <a:xfrm>
            <a:off x="5723068" y="314036"/>
            <a:ext cx="5877805" cy="6042314"/>
          </a:xfrm>
          <a:prstGeom prst="rect">
            <a:avLst/>
          </a:prstGeom>
        </p:spPr>
        <p:txBody>
          <a:bodyPr vert="horz" lIns="91440" tIns="45720" rIns="91440" bIns="45720" rtlCol="0" anchor="ctr">
            <a:no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mj-lt"/>
              <a:buAutoNum type="arabicPeriod"/>
            </a:pPr>
            <a:r>
              <a:rPr lang="en-US" sz="2000" dirty="0">
                <a:cs typeface="+mn-cs"/>
              </a:rPr>
              <a:t>Productivity increased by 30%, with a notable reduction in critical bugs.</a:t>
            </a:r>
          </a:p>
          <a:p>
            <a:pPr marL="457200" indent="-457200">
              <a:buFont typeface="+mj-lt"/>
              <a:buAutoNum type="arabicPeriod"/>
            </a:pPr>
            <a:r>
              <a:rPr lang="en-US" sz="2000" dirty="0">
                <a:cs typeface="+mn-cs"/>
              </a:rPr>
              <a:t>Project completion rates improved, with a 25% decrease in time-to-market for new features.</a:t>
            </a:r>
          </a:p>
          <a:p>
            <a:pPr marL="457200" indent="-457200">
              <a:buFont typeface="+mj-lt"/>
              <a:buAutoNum type="arabicPeriod"/>
            </a:pPr>
            <a:r>
              <a:rPr lang="en-US" sz="2000" dirty="0">
                <a:cs typeface="+mn-cs"/>
              </a:rPr>
              <a:t>Team satisfaction scores went up as frustration with miscommunication and disorganization decreased.</a:t>
            </a:r>
          </a:p>
          <a:p>
            <a:pPr marL="342900" indent="-342900"/>
            <a:endParaRPr lang="en-US" sz="2000" dirty="0">
              <a:cs typeface="+mn-cs"/>
            </a:endParaRPr>
          </a:p>
          <a:p>
            <a:pPr marL="342900" indent="-342900"/>
            <a:r>
              <a:rPr lang="en-US" sz="2000" dirty="0">
                <a:cs typeface="+mn-cs"/>
              </a:rPr>
              <a:t>The strategic use of collaboration tools can significantly improve team efficiency and product quality.</a:t>
            </a:r>
          </a:p>
          <a:p>
            <a:pPr marL="342900" indent="-342900"/>
            <a:r>
              <a:rPr lang="en-US" sz="2000" dirty="0">
                <a:cs typeface="+mn-cs"/>
              </a:rPr>
              <a:t>These tools help in establishing a transparent and accountable workflow.</a:t>
            </a:r>
          </a:p>
          <a:p>
            <a:pPr marL="342900" indent="-342900"/>
            <a:r>
              <a:rPr lang="en-US" sz="2000" dirty="0">
                <a:cs typeface="+mn-cs"/>
              </a:rPr>
              <a:t>A well-implemented toolset is a game-changer, turning potential chaos into orchestrated success.</a:t>
            </a:r>
          </a:p>
        </p:txBody>
      </p:sp>
      <p:sp>
        <p:nvSpPr>
          <p:cNvPr id="4" name="Slide Number Placeholder 3">
            <a:extLst>
              <a:ext uri="{FF2B5EF4-FFF2-40B4-BE49-F238E27FC236}">
                <a16:creationId xmlns:a16="http://schemas.microsoft.com/office/drawing/2014/main" id="{CF38B2F0-1DF2-2D85-7A98-8F78AF62496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pPr>
            <a:fld id="{294A09A9-5501-47C1-A89A-A340965A2BE2}" type="slidenum">
              <a:rPr lang="en-US">
                <a:solidFill>
                  <a:schemeClr val="bg1">
                    <a:lumMod val="50000"/>
                  </a:schemeClr>
                </a:solidFill>
                <a:cs typeface="+mn-cs"/>
              </a:rPr>
              <a:pPr algn="r">
                <a:spcAft>
                  <a:spcPts val="600"/>
                </a:spcAft>
              </a:pPr>
              <a:t>14</a:t>
            </a:fld>
            <a:endParaRPr lang="en-US">
              <a:solidFill>
                <a:schemeClr val="bg1">
                  <a:lumMod val="50000"/>
                </a:schemeClr>
              </a:solidFill>
              <a:cs typeface="+mn-cs"/>
            </a:endParaRPr>
          </a:p>
        </p:txBody>
      </p:sp>
    </p:spTree>
    <p:extLst>
      <p:ext uri="{BB962C8B-B14F-4D97-AF65-F5344CB8AC3E}">
        <p14:creationId xmlns:p14="http://schemas.microsoft.com/office/powerpoint/2010/main" val="473783327"/>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animEffect transition="in" filter="fade">
                                      <p:cBhvr>
                                        <p:cTn id="18" dur="500"/>
                                        <p:tgtEl>
                                          <p:spTgt spid="5">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animEffect transition="in" filter="fade">
                                      <p:cBhvr>
                                        <p:cTn id="21" dur="500"/>
                                        <p:tgtEl>
                                          <p:spTgt spid="5">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6" end="6"/>
                                            </p:txEl>
                                          </p:spTgt>
                                        </p:tgtEl>
                                        <p:attrNameLst>
                                          <p:attrName>style.visibility</p:attrName>
                                        </p:attrNameLst>
                                      </p:cBhvr>
                                      <p:to>
                                        <p:strVal val="visible"/>
                                      </p:to>
                                    </p:set>
                                    <p:animEffect transition="in" filter="fade">
                                      <p:cBhvr>
                                        <p:cTn id="24"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p:cNvSpPr>
            <a:spLocks noGrp="1"/>
          </p:cNvSpPr>
          <p:nvPr>
            <p:ph type="title"/>
          </p:nvPr>
        </p:nvSpPr>
        <p:spPr>
          <a:xfrm>
            <a:off x="126206" y="115193"/>
            <a:ext cx="5220940" cy="1880295"/>
          </a:xfrm>
        </p:spPr>
        <p:txBody>
          <a:bodyPr anchor="b">
            <a:normAutofit/>
          </a:bodyPr>
          <a:lstStyle/>
          <a:p>
            <a:pPr algn="r"/>
            <a:r>
              <a:rPr lang="en-US" sz="3200" dirty="0"/>
              <a:t>Blueprints of the Landscape: Collaborative Planning</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26207" y="1930402"/>
            <a:ext cx="10097294" cy="4451891"/>
          </a:xfrm>
        </p:spPr>
        <p:txBody>
          <a:bodyPr>
            <a:noAutofit/>
          </a:bodyPr>
          <a:lstStyle/>
          <a:p>
            <a:pPr marL="0" indent="0">
              <a:lnSpc>
                <a:spcPct val="140000"/>
              </a:lnSpc>
              <a:buNone/>
            </a:pPr>
            <a:r>
              <a:rPr lang="en-US" sz="1800" u="sng" dirty="0"/>
              <a:t>Overview:</a:t>
            </a:r>
          </a:p>
          <a:p>
            <a:pPr>
              <a:lnSpc>
                <a:spcPct val="140000"/>
              </a:lnSpc>
            </a:pPr>
            <a:r>
              <a:rPr lang="en-US" sz="1800" dirty="0"/>
              <a:t>Collaborative planning is the blueprint for navigating the unpredictable terrain of software projects.</a:t>
            </a:r>
          </a:p>
          <a:p>
            <a:pPr marL="0" indent="0">
              <a:lnSpc>
                <a:spcPct val="140000"/>
              </a:lnSpc>
              <a:buNone/>
            </a:pPr>
            <a:r>
              <a:rPr lang="en-US" sz="1800" u="sng" dirty="0"/>
              <a:t>Key Components:</a:t>
            </a:r>
          </a:p>
          <a:p>
            <a:pPr>
              <a:lnSpc>
                <a:spcPct val="140000"/>
              </a:lnSpc>
            </a:pPr>
            <a:r>
              <a:rPr lang="en-US" sz="1800" u="sng" dirty="0"/>
              <a:t>Goal Setting</a:t>
            </a:r>
            <a:r>
              <a:rPr lang="en-US" sz="1800" dirty="0"/>
              <a:t>: Defining clear, achievable objectives is like charting a map for a treacherous journey.</a:t>
            </a:r>
          </a:p>
          <a:p>
            <a:pPr>
              <a:lnSpc>
                <a:spcPct val="140000"/>
              </a:lnSpc>
            </a:pPr>
            <a:r>
              <a:rPr lang="en-US" sz="1800" u="sng" dirty="0"/>
              <a:t>Resource Allocation</a:t>
            </a:r>
            <a:r>
              <a:rPr lang="en-US" sz="1800" dirty="0"/>
              <a:t>: Like rationing supplies for a long expedition, determining who does what and when is critical.</a:t>
            </a:r>
          </a:p>
          <a:p>
            <a:pPr>
              <a:lnSpc>
                <a:spcPct val="140000"/>
              </a:lnSpc>
            </a:pPr>
            <a:r>
              <a:rPr lang="en-US" sz="1800" u="sng" dirty="0"/>
              <a:t>Risk Assessment</a:t>
            </a:r>
            <a:r>
              <a:rPr lang="en-US" sz="1800" dirty="0"/>
              <a:t>: Identifying potential pitfalls ahead of time is akin to scouting for dangers in the new territory.</a:t>
            </a:r>
          </a:p>
          <a:p>
            <a:pPr>
              <a:lnSpc>
                <a:spcPct val="140000"/>
              </a:lnSpc>
            </a:pPr>
            <a:r>
              <a:rPr lang="en-US" sz="1800" u="sng" dirty="0"/>
              <a:t>Timeline Establishment</a:t>
            </a:r>
            <a:r>
              <a:rPr lang="en-US" sz="1800" dirty="0"/>
              <a:t>: Setting milestones and deadlines ensures the team stays on track, like following a marked trail.</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sitting around a table with computers and a large screen&#10;&#10;Description automatically generated">
            <a:extLst>
              <a:ext uri="{FF2B5EF4-FFF2-40B4-BE49-F238E27FC236}">
                <a16:creationId xmlns:a16="http://schemas.microsoft.com/office/drawing/2014/main" id="{981C1B0C-70EF-378F-91D6-4EA25DE3755B}"/>
              </a:ext>
            </a:extLst>
          </p:cNvPr>
          <p:cNvPicPr>
            <a:picLocks noChangeAspect="1"/>
          </p:cNvPicPr>
          <p:nvPr/>
        </p:nvPicPr>
        <p:blipFill>
          <a:blip r:embed="rId3">
            <a:alphaModFix amt="35000"/>
          </a:blip>
          <a:stretch>
            <a:fillRect/>
          </a:stretch>
        </p:blipFill>
        <p:spPr>
          <a:xfrm>
            <a:off x="8763000" y="0"/>
            <a:ext cx="3429000" cy="3429000"/>
          </a:xfrm>
          <a:prstGeom prst="ellipse">
            <a:avLst/>
          </a:prstGeom>
          <a:ln>
            <a:noFill/>
          </a:ln>
          <a:effectLst>
            <a:softEdge rad="112500"/>
          </a:effectLst>
        </p:spPr>
      </p:pic>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18626866-7A38-9F72-7654-A97C2A9E6163}"/>
              </a:ext>
            </a:extLst>
          </p:cNvPr>
          <p:cNvSpPr>
            <a:spLocks noGrp="1"/>
          </p:cNvSpPr>
          <p:nvPr>
            <p:ph type="title"/>
          </p:nvPr>
        </p:nvSpPr>
        <p:spPr>
          <a:xfrm>
            <a:off x="922635" y="1250575"/>
            <a:ext cx="4604274" cy="4163210"/>
          </a:xfrm>
        </p:spPr>
        <p:txBody>
          <a:bodyPr vert="horz" lIns="91440" tIns="45720" rIns="91440" bIns="45720" rtlCol="0" anchor="ctr">
            <a:normAutofit/>
          </a:bodyPr>
          <a:lstStyle/>
          <a:p>
            <a:r>
              <a:rPr lang="en-US" sz="5000" kern="1200" dirty="0">
                <a:latin typeface="+mj-lt"/>
                <a:ea typeface="+mj-ea"/>
                <a:cs typeface="+mj-cs"/>
              </a:rPr>
              <a:t>Process &amp; Key Takeaways:</a:t>
            </a:r>
          </a:p>
        </p:txBody>
      </p:sp>
      <p:sp>
        <p:nvSpPr>
          <p:cNvPr id="12" name="Rectangle 11">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a:extLst>
              <a:ext uri="{FF2B5EF4-FFF2-40B4-BE49-F238E27FC236}">
                <a16:creationId xmlns:a16="http://schemas.microsoft.com/office/drawing/2014/main" id="{D7D3644A-ACDF-08A2-A97C-62C214792D96}"/>
              </a:ext>
            </a:extLst>
          </p:cNvPr>
          <p:cNvSpPr txBox="1">
            <a:spLocks/>
          </p:cNvSpPr>
          <p:nvPr/>
        </p:nvSpPr>
        <p:spPr>
          <a:xfrm>
            <a:off x="5723068" y="323274"/>
            <a:ext cx="6367332" cy="6123708"/>
          </a:xfrm>
          <a:prstGeom prst="rect">
            <a:avLst/>
          </a:prstGeom>
        </p:spPr>
        <p:txBody>
          <a:bodyPr vert="horz" lIns="91440" tIns="45720" rIns="91440" bIns="45720" rtlCol="0" anchor="ctr">
            <a:no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mj-lt"/>
              <a:buAutoNum type="arabicPeriod"/>
            </a:pPr>
            <a:r>
              <a:rPr lang="en-US" sz="1800" u="sng" dirty="0">
                <a:cs typeface="+mn-cs"/>
              </a:rPr>
              <a:t>Gather Input</a:t>
            </a:r>
            <a:r>
              <a:rPr lang="en-US" sz="1800" dirty="0">
                <a:cs typeface="+mn-cs"/>
              </a:rPr>
              <a:t>: Like assembling a council of elders, bring together key stakeholders to contribute perspectives.</a:t>
            </a:r>
          </a:p>
          <a:p>
            <a:pPr marL="342900" indent="-342900">
              <a:buFont typeface="+mj-lt"/>
              <a:buAutoNum type="arabicPeriod"/>
            </a:pPr>
            <a:endParaRPr lang="en-US" sz="1800" dirty="0">
              <a:cs typeface="+mn-cs"/>
            </a:endParaRPr>
          </a:p>
          <a:p>
            <a:pPr marL="342900" indent="-342900">
              <a:buFont typeface="+mj-lt"/>
              <a:buAutoNum type="arabicPeriod"/>
            </a:pPr>
            <a:r>
              <a:rPr lang="en-US" sz="1800" u="sng" dirty="0">
                <a:cs typeface="+mn-cs"/>
              </a:rPr>
              <a:t>Draft Plan</a:t>
            </a:r>
            <a:r>
              <a:rPr lang="en-US" sz="1800" dirty="0">
                <a:cs typeface="+mn-cs"/>
              </a:rPr>
              <a:t>: Create a shared document, a 'wasteland guide,' that outlines the project's scope and approach.</a:t>
            </a:r>
          </a:p>
          <a:p>
            <a:pPr marL="342900" indent="-342900">
              <a:buFont typeface="+mj-lt"/>
              <a:buAutoNum type="arabicPeriod"/>
            </a:pPr>
            <a:endParaRPr lang="en-US" sz="1800" dirty="0">
              <a:cs typeface="+mn-cs"/>
            </a:endParaRPr>
          </a:p>
          <a:p>
            <a:pPr marL="342900" indent="-342900">
              <a:buFont typeface="+mj-lt"/>
              <a:buAutoNum type="arabicPeriod"/>
            </a:pPr>
            <a:r>
              <a:rPr lang="en-US" sz="1800" u="sng" dirty="0">
                <a:cs typeface="+mn-cs"/>
              </a:rPr>
              <a:t>Review and Adjust</a:t>
            </a:r>
            <a:r>
              <a:rPr lang="en-US" sz="1800" dirty="0">
                <a:cs typeface="+mn-cs"/>
              </a:rPr>
              <a:t>: Iterate on the plan with team feedback, ensuring it's robust and flexible.</a:t>
            </a:r>
          </a:p>
          <a:p>
            <a:pPr marL="342900" indent="-342900">
              <a:buFont typeface="+mj-lt"/>
              <a:buAutoNum type="arabicPeriod"/>
            </a:pPr>
            <a:endParaRPr lang="en-US" sz="1800" dirty="0">
              <a:cs typeface="+mn-cs"/>
            </a:endParaRPr>
          </a:p>
          <a:p>
            <a:pPr marL="342900" indent="-342900">
              <a:buFont typeface="+mj-lt"/>
              <a:buAutoNum type="arabicPeriod"/>
            </a:pPr>
            <a:r>
              <a:rPr lang="en-US" sz="1800" u="sng" dirty="0">
                <a:cs typeface="+mn-cs"/>
              </a:rPr>
              <a:t>Finalize and Distribute</a:t>
            </a:r>
            <a:r>
              <a:rPr lang="en-US" sz="1800" dirty="0">
                <a:cs typeface="+mn-cs"/>
              </a:rPr>
              <a:t>: Ensure every team member has a copy of the plan, so everyone knows the route ahead.</a:t>
            </a:r>
          </a:p>
          <a:p>
            <a:pPr indent="-228600">
              <a:buFont typeface="Arial" panose="020B0604020202020204" pitchFamily="34" charset="0"/>
              <a:buChar char="•"/>
            </a:pPr>
            <a:endParaRPr lang="en-US" sz="1800" dirty="0">
              <a:cs typeface="+mn-cs"/>
            </a:endParaRPr>
          </a:p>
          <a:p>
            <a:pPr marL="285750" indent="-285750"/>
            <a:r>
              <a:rPr lang="en-US" sz="1800" dirty="0">
                <a:cs typeface="+mn-cs"/>
              </a:rPr>
              <a:t>Collaborative planning involves every member of the team, leveraging their unique insights and expertise.</a:t>
            </a:r>
          </a:p>
          <a:p>
            <a:pPr marL="285750" indent="-285750"/>
            <a:endParaRPr lang="en-US" sz="1800" dirty="0">
              <a:cs typeface="+mn-cs"/>
            </a:endParaRPr>
          </a:p>
          <a:p>
            <a:pPr marL="285750" indent="-285750"/>
            <a:r>
              <a:rPr lang="en-US" sz="1800" dirty="0">
                <a:cs typeface="+mn-cs"/>
              </a:rPr>
              <a:t>A dynamic plan that can adapt to changing circumstances is as vital as a compass in the shifting sands or conditions.</a:t>
            </a:r>
          </a:p>
          <a:p>
            <a:pPr marL="285750" indent="-285750"/>
            <a:endParaRPr lang="en-US" sz="1800" dirty="0">
              <a:cs typeface="+mn-cs"/>
            </a:endParaRPr>
          </a:p>
          <a:p>
            <a:pPr marL="285750" indent="-285750"/>
            <a:r>
              <a:rPr lang="en-US" sz="1800" dirty="0">
                <a:cs typeface="+mn-cs"/>
              </a:rPr>
              <a:t>Clear communication and documented plans are the cornerstones of successful project execution.</a:t>
            </a:r>
          </a:p>
        </p:txBody>
      </p:sp>
      <p:sp>
        <p:nvSpPr>
          <p:cNvPr id="4" name="Slide Number Placeholder 3">
            <a:extLst>
              <a:ext uri="{FF2B5EF4-FFF2-40B4-BE49-F238E27FC236}">
                <a16:creationId xmlns:a16="http://schemas.microsoft.com/office/drawing/2014/main" id="{CF38B2F0-1DF2-2D85-7A98-8F78AF62496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pPr>
            <a:fld id="{294A09A9-5501-47C1-A89A-A340965A2BE2}" type="slidenum">
              <a:rPr lang="en-US">
                <a:solidFill>
                  <a:schemeClr val="bg1">
                    <a:lumMod val="50000"/>
                  </a:schemeClr>
                </a:solidFill>
                <a:cs typeface="+mn-cs"/>
              </a:rPr>
              <a:pPr algn="r">
                <a:spcAft>
                  <a:spcPts val="600"/>
                </a:spcAft>
              </a:pPr>
              <a:t>16</a:t>
            </a:fld>
            <a:endParaRPr lang="en-US">
              <a:solidFill>
                <a:schemeClr val="bg1">
                  <a:lumMod val="50000"/>
                </a:schemeClr>
              </a:solidFill>
              <a:cs typeface="+mn-cs"/>
            </a:endParaRPr>
          </a:p>
        </p:txBody>
      </p:sp>
    </p:spTree>
    <p:extLst>
      <p:ext uri="{BB962C8B-B14F-4D97-AF65-F5344CB8AC3E}">
        <p14:creationId xmlns:p14="http://schemas.microsoft.com/office/powerpoint/2010/main" val="1149217057"/>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fade">
                                      <p:cBhvr>
                                        <p:cTn id="13" dur="500"/>
                                        <p:tgtEl>
                                          <p:spTgt spid="5">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6" end="6"/>
                                            </p:txEl>
                                          </p:spTgt>
                                        </p:tgtEl>
                                        <p:attrNameLst>
                                          <p:attrName>style.visibility</p:attrName>
                                        </p:attrNameLst>
                                      </p:cBhvr>
                                      <p:to>
                                        <p:strVal val="visible"/>
                                      </p:to>
                                    </p:set>
                                    <p:animEffect transition="in" filter="fade">
                                      <p:cBhvr>
                                        <p:cTn id="16" dur="500"/>
                                        <p:tgtEl>
                                          <p:spTgt spid="5">
                                            <p:txEl>
                                              <p:pRg st="6" end="6"/>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8" end="8"/>
                                            </p:txEl>
                                          </p:spTgt>
                                        </p:tgtEl>
                                        <p:attrNameLst>
                                          <p:attrName>style.visibility</p:attrName>
                                        </p:attrNameLst>
                                      </p:cBhvr>
                                      <p:to>
                                        <p:strVal val="visible"/>
                                      </p:to>
                                    </p:set>
                                    <p:animEffect transition="in" filter="fade">
                                      <p:cBhvr>
                                        <p:cTn id="21" dur="500"/>
                                        <p:tgtEl>
                                          <p:spTgt spid="5">
                                            <p:txEl>
                                              <p:pRg st="8" end="8"/>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10" end="10"/>
                                            </p:txEl>
                                          </p:spTgt>
                                        </p:tgtEl>
                                        <p:attrNameLst>
                                          <p:attrName>style.visibility</p:attrName>
                                        </p:attrNameLst>
                                      </p:cBhvr>
                                      <p:to>
                                        <p:strVal val="visible"/>
                                      </p:to>
                                    </p:set>
                                    <p:animEffect transition="in" filter="fade">
                                      <p:cBhvr>
                                        <p:cTn id="24" dur="500"/>
                                        <p:tgtEl>
                                          <p:spTgt spid="5">
                                            <p:txEl>
                                              <p:pRg st="10" end="10"/>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
                                            <p:txEl>
                                              <p:pRg st="12" end="12"/>
                                            </p:txEl>
                                          </p:spTgt>
                                        </p:tgtEl>
                                        <p:attrNameLst>
                                          <p:attrName>style.visibility</p:attrName>
                                        </p:attrNameLst>
                                      </p:cBhvr>
                                      <p:to>
                                        <p:strVal val="visible"/>
                                      </p:to>
                                    </p:set>
                                    <p:animEffect transition="in" filter="fade">
                                      <p:cBhvr>
                                        <p:cTn id="27" dur="500"/>
                                        <p:tgtEl>
                                          <p:spTgt spid="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p:cNvSpPr>
            <a:spLocks noGrp="1"/>
          </p:cNvSpPr>
          <p:nvPr>
            <p:ph type="title"/>
          </p:nvPr>
        </p:nvSpPr>
        <p:spPr>
          <a:xfrm>
            <a:off x="126206" y="115193"/>
            <a:ext cx="5220940" cy="1880295"/>
          </a:xfrm>
        </p:spPr>
        <p:txBody>
          <a:bodyPr anchor="b">
            <a:normAutofit/>
          </a:bodyPr>
          <a:lstStyle/>
          <a:p>
            <a:pPr algn="r"/>
            <a:r>
              <a:rPr lang="en-US" sz="3200" dirty="0"/>
              <a:t>Gathering Intel: Collaborative Techniques</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25762" y="1930404"/>
            <a:ext cx="9907238" cy="4414955"/>
          </a:xfrm>
        </p:spPr>
        <p:txBody>
          <a:bodyPr>
            <a:normAutofit lnSpcReduction="10000"/>
          </a:bodyPr>
          <a:lstStyle/>
          <a:p>
            <a:r>
              <a:rPr lang="en-US" sz="1800" u="sng" dirty="0"/>
              <a:t>Brainstorming Sessions</a:t>
            </a:r>
            <a:r>
              <a:rPr lang="en-US" sz="1800" dirty="0"/>
              <a:t>: Teams come together to generate a storm of ideas, like teammates sharing tales around a campfire.</a:t>
            </a:r>
          </a:p>
          <a:p>
            <a:r>
              <a:rPr lang="en-US" sz="1800" u="sng" dirty="0"/>
              <a:t>Retrospectives</a:t>
            </a:r>
            <a:r>
              <a:rPr lang="en-US" sz="1800" dirty="0"/>
              <a:t>: After each milestone, the team reflects on what worked and what didn't, learning from each "battle" in the wasteland.</a:t>
            </a:r>
          </a:p>
          <a:p>
            <a:r>
              <a:rPr lang="en-US" sz="1800" u="sng" dirty="0"/>
              <a:t>Pair/Trio Programming</a:t>
            </a:r>
            <a:r>
              <a:rPr lang="en-US" sz="1800" dirty="0"/>
              <a:t>: Two or three developers work together in a team, just like scouts pairing up for safety in the wilderness.</a:t>
            </a:r>
          </a:p>
          <a:p>
            <a:r>
              <a:rPr lang="en-US" sz="1800" u="sng" dirty="0"/>
              <a:t>Code Reviews</a:t>
            </a:r>
            <a:r>
              <a:rPr lang="en-US" sz="1800" dirty="0"/>
              <a:t>: Peers review each other's code for quality assurance, as vigilant as a watchtower guard.</a:t>
            </a:r>
          </a:p>
          <a:p>
            <a:r>
              <a:rPr lang="en-US" sz="1800" u="sng" dirty="0"/>
              <a:t>Daily Stand-ups</a:t>
            </a:r>
            <a:r>
              <a:rPr lang="en-US" sz="1800" dirty="0"/>
              <a:t>: Quick daily meetings keep everyone informed, similar to a morning rally before heading out to explore.</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in a room with computers and lights&#10;&#10;Description automatically generated">
            <a:extLst>
              <a:ext uri="{FF2B5EF4-FFF2-40B4-BE49-F238E27FC236}">
                <a16:creationId xmlns:a16="http://schemas.microsoft.com/office/drawing/2014/main" id="{33AAA5A8-6CDE-57AA-F9A5-5D12FF770189}"/>
              </a:ext>
            </a:extLst>
          </p:cNvPr>
          <p:cNvPicPr>
            <a:picLocks noChangeAspect="1"/>
          </p:cNvPicPr>
          <p:nvPr/>
        </p:nvPicPr>
        <p:blipFill>
          <a:blip r:embed="rId3">
            <a:alphaModFix amt="35000"/>
          </a:blip>
          <a:stretch>
            <a:fillRect/>
          </a:stretch>
        </p:blipFill>
        <p:spPr>
          <a:xfrm>
            <a:off x="8890000" y="0"/>
            <a:ext cx="3301556" cy="3301556"/>
          </a:xfrm>
          <a:prstGeom prst="ellipse">
            <a:avLst/>
          </a:prstGeom>
          <a:ln>
            <a:noFill/>
          </a:ln>
          <a:effectLst>
            <a:softEdge rad="112500"/>
          </a:effectLst>
        </p:spPr>
      </p:pic>
    </p:spTree>
    <p:extLst>
      <p:ext uri="{BB962C8B-B14F-4D97-AF65-F5344CB8AC3E}">
        <p14:creationId xmlns:p14="http://schemas.microsoft.com/office/powerpoint/2010/main" val="263810537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18626866-7A38-9F72-7654-A97C2A9E6163}"/>
              </a:ext>
            </a:extLst>
          </p:cNvPr>
          <p:cNvSpPr>
            <a:spLocks noGrp="1"/>
          </p:cNvSpPr>
          <p:nvPr>
            <p:ph type="title"/>
          </p:nvPr>
        </p:nvSpPr>
        <p:spPr>
          <a:xfrm>
            <a:off x="922635" y="1250575"/>
            <a:ext cx="4604274" cy="4163210"/>
          </a:xfrm>
        </p:spPr>
        <p:txBody>
          <a:bodyPr vert="horz" lIns="91440" tIns="45720" rIns="91440" bIns="45720" rtlCol="0" anchor="ctr">
            <a:normAutofit/>
          </a:bodyPr>
          <a:lstStyle/>
          <a:p>
            <a:r>
              <a:rPr lang="en-US" sz="5000" kern="1200" dirty="0">
                <a:latin typeface="+mj-lt"/>
                <a:ea typeface="+mj-ea"/>
                <a:cs typeface="+mj-cs"/>
              </a:rPr>
              <a:t>Key Takeaways:</a:t>
            </a:r>
          </a:p>
        </p:txBody>
      </p:sp>
      <p:sp>
        <p:nvSpPr>
          <p:cNvPr id="12" name="Rectangle 11">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a:extLst>
              <a:ext uri="{FF2B5EF4-FFF2-40B4-BE49-F238E27FC236}">
                <a16:creationId xmlns:a16="http://schemas.microsoft.com/office/drawing/2014/main" id="{D7D3644A-ACDF-08A2-A97C-62C214792D96}"/>
              </a:ext>
            </a:extLst>
          </p:cNvPr>
          <p:cNvSpPr txBox="1">
            <a:spLocks/>
          </p:cNvSpPr>
          <p:nvPr/>
        </p:nvSpPr>
        <p:spPr>
          <a:xfrm>
            <a:off x="5723068" y="406400"/>
            <a:ext cx="5742456" cy="5949950"/>
          </a:xfrm>
          <a:prstGeom prst="rect">
            <a:avLst/>
          </a:prstGeom>
        </p:spPr>
        <p:txBody>
          <a:bodyPr vert="horz" lIns="91440" tIns="45720" rIns="91440" bIns="45720" rtlCol="0" anchor="ctr">
            <a:norm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US" sz="2000" dirty="0">
                <a:cs typeface="+mn-cs"/>
              </a:rPr>
              <a:t>Collaborative techniques are the radar that helps detect opportunities and threats early.</a:t>
            </a:r>
          </a:p>
          <a:p>
            <a:pPr marL="342900" indent="-342900"/>
            <a:endParaRPr lang="en-US" sz="2000" dirty="0">
              <a:cs typeface="+mn-cs"/>
            </a:endParaRPr>
          </a:p>
          <a:p>
            <a:pPr marL="342900" indent="-342900"/>
            <a:r>
              <a:rPr lang="en-US" sz="2000" dirty="0">
                <a:cs typeface="+mn-cs"/>
              </a:rPr>
              <a:t>Regular, structured interactions foster a culture of continuous improvement and collective ownership.</a:t>
            </a:r>
          </a:p>
          <a:p>
            <a:pPr marL="342900" indent="-342900"/>
            <a:endParaRPr lang="en-US" sz="2000" dirty="0">
              <a:cs typeface="+mn-cs"/>
            </a:endParaRPr>
          </a:p>
          <a:p>
            <a:pPr marL="342900" indent="-342900"/>
            <a:r>
              <a:rPr lang="en-US" sz="2000" dirty="0">
                <a:cs typeface="+mn-cs"/>
              </a:rPr>
              <a:t>These techniques are not just about gathering data but also about building a sense of camaraderie and shared purpose.</a:t>
            </a:r>
          </a:p>
        </p:txBody>
      </p:sp>
      <p:sp>
        <p:nvSpPr>
          <p:cNvPr id="4" name="Slide Number Placeholder 3">
            <a:extLst>
              <a:ext uri="{FF2B5EF4-FFF2-40B4-BE49-F238E27FC236}">
                <a16:creationId xmlns:a16="http://schemas.microsoft.com/office/drawing/2014/main" id="{CF38B2F0-1DF2-2D85-7A98-8F78AF62496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pPr>
            <a:fld id="{294A09A9-5501-47C1-A89A-A340965A2BE2}" type="slidenum">
              <a:rPr lang="en-US">
                <a:solidFill>
                  <a:schemeClr val="bg1">
                    <a:lumMod val="50000"/>
                  </a:schemeClr>
                </a:solidFill>
                <a:cs typeface="+mn-cs"/>
              </a:rPr>
              <a:pPr algn="r">
                <a:spcAft>
                  <a:spcPts val="600"/>
                </a:spcAft>
              </a:pPr>
              <a:t>18</a:t>
            </a:fld>
            <a:endParaRPr lang="en-US">
              <a:solidFill>
                <a:schemeClr val="bg1">
                  <a:lumMod val="50000"/>
                </a:schemeClr>
              </a:solidFill>
              <a:cs typeface="+mn-cs"/>
            </a:endParaRPr>
          </a:p>
        </p:txBody>
      </p:sp>
    </p:spTree>
    <p:extLst>
      <p:ext uri="{BB962C8B-B14F-4D97-AF65-F5344CB8AC3E}">
        <p14:creationId xmlns:p14="http://schemas.microsoft.com/office/powerpoint/2010/main" val="320866630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p:cNvSpPr>
            <a:spLocks noGrp="1"/>
          </p:cNvSpPr>
          <p:nvPr>
            <p:ph type="title"/>
          </p:nvPr>
        </p:nvSpPr>
        <p:spPr>
          <a:xfrm>
            <a:off x="126206" y="115193"/>
            <a:ext cx="5220940" cy="1880295"/>
          </a:xfrm>
        </p:spPr>
        <p:txBody>
          <a:bodyPr anchor="b">
            <a:normAutofit/>
          </a:bodyPr>
          <a:lstStyle/>
          <a:p>
            <a:pPr algn="r"/>
            <a:r>
              <a:rPr lang="en-US" sz="3200" dirty="0"/>
              <a:t>Reflecting in the Vault: Lessons Learned</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13061" y="1930402"/>
            <a:ext cx="9627840" cy="4276398"/>
          </a:xfrm>
        </p:spPr>
        <p:txBody>
          <a:bodyPr>
            <a:noAutofit/>
          </a:bodyPr>
          <a:lstStyle/>
          <a:p>
            <a:r>
              <a:rPr lang="en-US" sz="1800" u="sng" dirty="0"/>
              <a:t>Communication is Key</a:t>
            </a:r>
            <a:r>
              <a:rPr lang="en-US" sz="1800" dirty="0"/>
              <a:t>: Like a lifeline in a desolate landscape, clear and frequent communication is vital for survival and success.</a:t>
            </a:r>
          </a:p>
          <a:p>
            <a:r>
              <a:rPr lang="en-US" sz="1800" u="sng" dirty="0"/>
              <a:t>Embrace Diversity</a:t>
            </a:r>
            <a:r>
              <a:rPr lang="en-US" sz="1800" dirty="0"/>
              <a:t>: Different perspectives are a treasure trove of ideas, enriching solutions just as varied tools enhance adaptability.</a:t>
            </a:r>
          </a:p>
          <a:p>
            <a:r>
              <a:rPr lang="en-US" sz="1800" u="sng" dirty="0"/>
              <a:t>Tools Empower</a:t>
            </a:r>
            <a:r>
              <a:rPr lang="en-US" sz="1800" dirty="0"/>
              <a:t>: The right collaboration tools are like finding an oasis in a desert, they can revitalize a team's workflow.</a:t>
            </a:r>
          </a:p>
          <a:p>
            <a:r>
              <a:rPr lang="en-US" sz="1800" u="sng" dirty="0"/>
              <a:t>Plan to Adapt</a:t>
            </a:r>
            <a:r>
              <a:rPr lang="en-US" sz="1800" dirty="0"/>
              <a:t>: In the shifting sands of project development, the ability to adjust plans is as important as the plan itself.</a:t>
            </a:r>
          </a:p>
          <a:p>
            <a:r>
              <a:rPr lang="en-US" sz="1800" u="sng" dirty="0"/>
              <a:t>Unity in Community</a:t>
            </a:r>
            <a:r>
              <a:rPr lang="en-US" sz="1800" dirty="0"/>
              <a:t>: Fostering a team spirit creates a unified front, much like a band of survivors facing the wasteland together.</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oup of people sitting in a circle&#10;&#10;Description automatically generated">
            <a:extLst>
              <a:ext uri="{FF2B5EF4-FFF2-40B4-BE49-F238E27FC236}">
                <a16:creationId xmlns:a16="http://schemas.microsoft.com/office/drawing/2014/main" id="{11010E22-54CE-2566-B6C8-F47D64643B4C}"/>
              </a:ext>
            </a:extLst>
          </p:cNvPr>
          <p:cNvPicPr>
            <a:picLocks noChangeAspect="1"/>
          </p:cNvPicPr>
          <p:nvPr/>
        </p:nvPicPr>
        <p:blipFill>
          <a:blip r:embed="rId3">
            <a:alphaModFix amt="35000"/>
          </a:blip>
          <a:stretch>
            <a:fillRect/>
          </a:stretch>
        </p:blipFill>
        <p:spPr>
          <a:xfrm>
            <a:off x="8776146" y="0"/>
            <a:ext cx="3429000" cy="3429000"/>
          </a:xfrm>
          <a:prstGeom prst="ellipse">
            <a:avLst/>
          </a:prstGeom>
          <a:ln>
            <a:noFill/>
          </a:ln>
          <a:effectLst>
            <a:softEdge rad="112500"/>
          </a:effectLst>
        </p:spPr>
      </p:pic>
    </p:spTree>
    <p:extLst>
      <p:ext uri="{BB962C8B-B14F-4D97-AF65-F5344CB8AC3E}">
        <p14:creationId xmlns:p14="http://schemas.microsoft.com/office/powerpoint/2010/main" val="259812509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p:cNvSpPr>
            <a:spLocks noGrp="1"/>
          </p:cNvSpPr>
          <p:nvPr>
            <p:ph type="title"/>
          </p:nvPr>
        </p:nvSpPr>
        <p:spPr>
          <a:xfrm>
            <a:off x="1" y="388308"/>
            <a:ext cx="8027188" cy="1021424"/>
          </a:xfrm>
        </p:spPr>
        <p:txBody>
          <a:bodyPr anchor="b">
            <a:normAutofit/>
          </a:bodyPr>
          <a:lstStyle/>
          <a:p>
            <a:r>
              <a:rPr lang="en-US" sz="3200" dirty="0"/>
              <a:t>Essential Traits of Software Engineers</a:t>
            </a:r>
          </a:p>
        </p:txBody>
      </p:sp>
      <p:cxnSp>
        <p:nvCxnSpPr>
          <p:cNvPr id="23" name="Straight Connector 2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1440584"/>
            <a:ext cx="80271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7" name="Picture 6" descr="A person in a garment with an object&#10;&#10;Description automatically generated">
            <a:extLst>
              <a:ext uri="{FF2B5EF4-FFF2-40B4-BE49-F238E27FC236}">
                <a16:creationId xmlns:a16="http://schemas.microsoft.com/office/drawing/2014/main" id="{CD537BE3-3D5A-4CE3-1490-886D08425A16}"/>
              </a:ext>
            </a:extLst>
          </p:cNvPr>
          <p:cNvPicPr>
            <a:picLocks noChangeAspect="1"/>
          </p:cNvPicPr>
          <p:nvPr/>
        </p:nvPicPr>
        <p:blipFill>
          <a:blip r:embed="rId3">
            <a:alphaModFix amt="50000"/>
          </a:blip>
          <a:stretch>
            <a:fillRect/>
          </a:stretch>
        </p:blipFill>
        <p:spPr>
          <a:xfrm>
            <a:off x="9232900" y="-1"/>
            <a:ext cx="2959101" cy="2959101"/>
          </a:xfrm>
          <a:prstGeom prst="ellipse">
            <a:avLst/>
          </a:prstGeom>
          <a:ln>
            <a:noFill/>
          </a:ln>
          <a:effectLst>
            <a:softEdge rad="112500"/>
          </a:effectLst>
        </p:spPr>
      </p:pic>
      <p:cxnSp>
        <p:nvCxnSpPr>
          <p:cNvPr id="24" name="Straight Connector 23">
            <a:extLst>
              <a:ext uri="{FF2B5EF4-FFF2-40B4-BE49-F238E27FC236}">
                <a16:creationId xmlns:a16="http://schemas.microsoft.com/office/drawing/2014/main" id="{17C2F6CE-0CF2-4DDD-85F5-96799A328F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164811" y="6267491"/>
            <a:ext cx="80271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p:cNvSpPr>
          <p:nvPr/>
        </p:nvSpPr>
        <p:spPr>
          <a:xfrm>
            <a:off x="109709" y="1594973"/>
            <a:ext cx="5221722" cy="3100319"/>
          </a:xfrm>
          <a:prstGeom prst="rect">
            <a:avLst/>
          </a:prstGeom>
        </p:spPr>
        <p:txBody>
          <a:bodyPr/>
          <a:lstStyle/>
          <a:p>
            <a:pPr marL="285750" indent="-285750" defTabSz="740664">
              <a:spcAft>
                <a:spcPts val="600"/>
              </a:spcAft>
              <a:buClr>
                <a:schemeClr val="accent6">
                  <a:lumMod val="90000"/>
                </a:schemeClr>
              </a:buClr>
              <a:buFont typeface="Courier New" panose="02070309020205020404" pitchFamily="49" charset="0"/>
              <a:buChar char="o"/>
            </a:pPr>
            <a:r>
              <a:rPr lang="en-US" sz="2000" u="sng" kern="1200" dirty="0">
                <a:solidFill>
                  <a:schemeClr val="bg2">
                    <a:lumMod val="75000"/>
                  </a:schemeClr>
                </a:solidFill>
                <a:latin typeface="+mn-lt"/>
                <a:ea typeface="+mn-ea"/>
                <a:cs typeface="+mn-cs"/>
              </a:rPr>
              <a:t>Problem-Solving</a:t>
            </a:r>
            <a:r>
              <a:rPr lang="en-US" sz="2000" kern="1200" dirty="0">
                <a:solidFill>
                  <a:schemeClr val="bg2">
                    <a:lumMod val="75000"/>
                  </a:schemeClr>
                </a:solidFill>
                <a:latin typeface="+mn-lt"/>
                <a:ea typeface="+mn-ea"/>
                <a:cs typeface="+mn-cs"/>
              </a:rPr>
              <a:t>: Engineers must navigate complex algorithms and systems, akin to solving a labyrinth of code.</a:t>
            </a:r>
          </a:p>
          <a:p>
            <a:pPr marL="285750" indent="-285750" defTabSz="740664">
              <a:spcAft>
                <a:spcPts val="600"/>
              </a:spcAft>
              <a:buClr>
                <a:schemeClr val="accent6">
                  <a:lumMod val="90000"/>
                </a:schemeClr>
              </a:buClr>
              <a:buFont typeface="Courier New" panose="02070309020205020404" pitchFamily="49" charset="0"/>
              <a:buChar char="o"/>
            </a:pPr>
            <a:r>
              <a:rPr lang="en-US" sz="2000" u="sng" kern="1200" dirty="0">
                <a:solidFill>
                  <a:schemeClr val="bg2">
                    <a:lumMod val="75000"/>
                  </a:schemeClr>
                </a:solidFill>
                <a:latin typeface="+mn-lt"/>
                <a:ea typeface="+mn-ea"/>
                <a:cs typeface="+mn-cs"/>
              </a:rPr>
              <a:t>Attention to Detail</a:t>
            </a:r>
            <a:r>
              <a:rPr lang="en-US" sz="2000" kern="1200" dirty="0">
                <a:solidFill>
                  <a:schemeClr val="bg2">
                    <a:lumMod val="75000"/>
                  </a:schemeClr>
                </a:solidFill>
                <a:latin typeface="+mn-lt"/>
                <a:ea typeface="+mn-ea"/>
                <a:cs typeface="+mn-cs"/>
              </a:rPr>
              <a:t>: Overlooking even the smallest error can lead to a cascade of bugs, much like a misstep in a minefield.</a:t>
            </a:r>
          </a:p>
          <a:p>
            <a:pPr marL="285750" indent="-285750" defTabSz="740664">
              <a:spcAft>
                <a:spcPts val="600"/>
              </a:spcAft>
              <a:buClr>
                <a:schemeClr val="accent6">
                  <a:lumMod val="90000"/>
                </a:schemeClr>
              </a:buClr>
              <a:buFont typeface="Courier New" panose="02070309020205020404" pitchFamily="49" charset="0"/>
              <a:buChar char="o"/>
            </a:pPr>
            <a:r>
              <a:rPr lang="en-US" sz="2000" u="sng" kern="1200" dirty="0">
                <a:solidFill>
                  <a:schemeClr val="bg2">
                    <a:lumMod val="75000"/>
                  </a:schemeClr>
                </a:solidFill>
                <a:latin typeface="+mn-lt"/>
                <a:ea typeface="+mn-ea"/>
                <a:cs typeface="+mn-cs"/>
              </a:rPr>
              <a:t>Effective Communication</a:t>
            </a:r>
            <a:r>
              <a:rPr lang="en-US" sz="2000" kern="1200" dirty="0">
                <a:solidFill>
                  <a:schemeClr val="bg2">
                    <a:lumMod val="75000"/>
                  </a:schemeClr>
                </a:solidFill>
                <a:latin typeface="+mn-lt"/>
                <a:ea typeface="+mn-ea"/>
                <a:cs typeface="+mn-cs"/>
              </a:rPr>
              <a:t>: It's the bridge that connects isolated islands of expertise in a tech team.</a:t>
            </a:r>
            <a:endParaRPr lang="en-US" sz="2000" dirty="0">
              <a:solidFill>
                <a:schemeClr val="bg2">
                  <a:lumMod val="75000"/>
                </a:schemeClr>
              </a:solidFill>
            </a:endParaRPr>
          </a:p>
        </p:txBody>
      </p:sp>
      <p:sp>
        <p:nvSpPr>
          <p:cNvPr id="4" name="Content Placeholder 2">
            <a:extLst>
              <a:ext uri="{FF2B5EF4-FFF2-40B4-BE49-F238E27FC236}">
                <a16:creationId xmlns:a16="http://schemas.microsoft.com/office/drawing/2014/main" id="{874D4D3F-6203-8134-AB78-92641206D1C4}"/>
              </a:ext>
            </a:extLst>
          </p:cNvPr>
          <p:cNvSpPr txBox="1">
            <a:spLocks/>
          </p:cNvSpPr>
          <p:nvPr/>
        </p:nvSpPr>
        <p:spPr>
          <a:xfrm>
            <a:off x="5441140" y="1594972"/>
            <a:ext cx="4185803" cy="3100319"/>
          </a:xfrm>
          <a:prstGeom prst="rect">
            <a:avLst/>
          </a:prstGeom>
        </p:spPr>
        <p:txBody>
          <a:bodyPr vert="horz" lIns="91440" tIns="45720" rIns="91440" bIns="45720" rtlCol="0">
            <a:noAutofit/>
          </a:bodyPr>
          <a:lstStyle>
            <a:lvl1pPr marL="347472" indent="-347472" algn="l" defTabSz="914400" rtl="0" eaLnBrk="1" latinLnBrk="0" hangingPunct="1">
              <a:lnSpc>
                <a:spcPct val="150000"/>
              </a:lnSpc>
              <a:spcBef>
                <a:spcPts val="10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6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6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1452" indent="-281452" defTabSz="740664">
              <a:spcBef>
                <a:spcPts val="810"/>
              </a:spcBef>
            </a:pPr>
            <a:r>
              <a:rPr lang="en-US" sz="1800" u="sng" kern="1200" dirty="0">
                <a:solidFill>
                  <a:schemeClr val="bg2">
                    <a:lumMod val="75000"/>
                  </a:schemeClr>
                </a:solidFill>
                <a:latin typeface="+mn-lt"/>
                <a:ea typeface="+mn-ea"/>
                <a:cs typeface="Segoe UI" panose="020B0502040204020203" pitchFamily="34" charset="0"/>
              </a:rPr>
              <a:t>Adaptability</a:t>
            </a:r>
            <a:r>
              <a:rPr lang="en-US" sz="1800" kern="1200" dirty="0">
                <a:solidFill>
                  <a:schemeClr val="bg2">
                    <a:lumMod val="75000"/>
                  </a:schemeClr>
                </a:solidFill>
                <a:latin typeface="+mn-lt"/>
                <a:ea typeface="+mn-ea"/>
                <a:cs typeface="Segoe UI" panose="020B0502040204020203" pitchFamily="34" charset="0"/>
              </a:rPr>
              <a:t>: The digital landscape is ever-shifting, demanding agility like a surfer riding the waves of change.</a:t>
            </a:r>
          </a:p>
          <a:p>
            <a:pPr marL="281452" indent="-281452" defTabSz="740664">
              <a:spcBef>
                <a:spcPts val="810"/>
              </a:spcBef>
            </a:pPr>
            <a:r>
              <a:rPr lang="en-US" sz="1800" u="sng" kern="1200" dirty="0">
                <a:solidFill>
                  <a:schemeClr val="bg2">
                    <a:lumMod val="75000"/>
                  </a:schemeClr>
                </a:solidFill>
                <a:latin typeface="+mn-lt"/>
                <a:ea typeface="+mn-ea"/>
                <a:cs typeface="Segoe UI" panose="020B0502040204020203" pitchFamily="34" charset="0"/>
              </a:rPr>
              <a:t>Continuous Learning</a:t>
            </a:r>
            <a:r>
              <a:rPr lang="en-US" sz="1800" kern="1200" dirty="0">
                <a:solidFill>
                  <a:schemeClr val="bg2">
                    <a:lumMod val="75000"/>
                  </a:schemeClr>
                </a:solidFill>
                <a:latin typeface="+mn-lt"/>
                <a:ea typeface="+mn-ea"/>
                <a:cs typeface="Segoe UI" panose="020B0502040204020203" pitchFamily="34" charset="0"/>
              </a:rPr>
              <a:t>: Keeping up with new languages and frameworks is as crucial as a scout staying ahead of the wasteland's dangers.</a:t>
            </a:r>
            <a:endParaRPr lang="en-US" sz="1800" dirty="0">
              <a:solidFill>
                <a:schemeClr val="bg2">
                  <a:lumMod val="75000"/>
                </a:schemeClr>
              </a:solidFill>
            </a:endParaRPr>
          </a:p>
        </p:txBody>
      </p:sp>
      <p:sp>
        <p:nvSpPr>
          <p:cNvPr id="5" name="TextBox 4">
            <a:extLst>
              <a:ext uri="{FF2B5EF4-FFF2-40B4-BE49-F238E27FC236}">
                <a16:creationId xmlns:a16="http://schemas.microsoft.com/office/drawing/2014/main" id="{09FCA500-70EA-9508-32B2-773649576CEB}"/>
              </a:ext>
            </a:extLst>
          </p:cNvPr>
          <p:cNvSpPr txBox="1"/>
          <p:nvPr/>
        </p:nvSpPr>
        <p:spPr>
          <a:xfrm>
            <a:off x="1870734" y="5263027"/>
            <a:ext cx="8841716" cy="707886"/>
          </a:xfrm>
          <a:prstGeom prst="rect">
            <a:avLst/>
          </a:prstGeom>
          <a:noFill/>
        </p:spPr>
        <p:txBody>
          <a:bodyPr wrap="square" rtlCol="0">
            <a:spAutoFit/>
          </a:bodyPr>
          <a:lstStyle/>
          <a:p>
            <a:pPr defTabSz="740664">
              <a:spcAft>
                <a:spcPts val="600"/>
              </a:spcAft>
            </a:pPr>
            <a:r>
              <a:rPr lang="en-US" sz="2000" b="1" kern="1200" dirty="0">
                <a:solidFill>
                  <a:schemeClr val="bg1">
                    <a:lumMod val="95000"/>
                  </a:schemeClr>
                </a:solidFill>
                <a:latin typeface="+mn-lt"/>
                <a:ea typeface="+mn-ea"/>
                <a:cs typeface="+mn-cs"/>
              </a:rPr>
              <a:t>These traits are not just skills but survival tools in the wilds of software development, where each project can be a journey through uncharted territories.</a:t>
            </a:r>
            <a:endParaRPr lang="en-US" sz="2000" b="1" dirty="0">
              <a:solidFill>
                <a:schemeClr val="bg1">
                  <a:lumMod val="95000"/>
                </a:schemeClr>
              </a:solidFill>
            </a:endParaRP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18626866-7A38-9F72-7654-A97C2A9E6163}"/>
              </a:ext>
            </a:extLst>
          </p:cNvPr>
          <p:cNvSpPr>
            <a:spLocks noGrp="1"/>
          </p:cNvSpPr>
          <p:nvPr>
            <p:ph type="title"/>
          </p:nvPr>
        </p:nvSpPr>
        <p:spPr>
          <a:xfrm>
            <a:off x="922635" y="1250575"/>
            <a:ext cx="4604274" cy="4163210"/>
          </a:xfrm>
        </p:spPr>
        <p:txBody>
          <a:bodyPr vert="horz" lIns="91440" tIns="45720" rIns="91440" bIns="45720" rtlCol="0" anchor="ctr">
            <a:normAutofit/>
          </a:bodyPr>
          <a:lstStyle/>
          <a:p>
            <a:r>
              <a:rPr lang="en-US" sz="5000" kern="1200" dirty="0">
                <a:latin typeface="+mj-lt"/>
                <a:ea typeface="+mj-ea"/>
                <a:cs typeface="+mj-cs"/>
              </a:rPr>
              <a:t>Key Takeaways:</a:t>
            </a:r>
          </a:p>
        </p:txBody>
      </p:sp>
      <p:sp>
        <p:nvSpPr>
          <p:cNvPr id="12" name="Rectangle 11">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a:extLst>
              <a:ext uri="{FF2B5EF4-FFF2-40B4-BE49-F238E27FC236}">
                <a16:creationId xmlns:a16="http://schemas.microsoft.com/office/drawing/2014/main" id="{D7D3644A-ACDF-08A2-A97C-62C214792D96}"/>
              </a:ext>
            </a:extLst>
          </p:cNvPr>
          <p:cNvSpPr txBox="1">
            <a:spLocks/>
          </p:cNvSpPr>
          <p:nvPr/>
        </p:nvSpPr>
        <p:spPr>
          <a:xfrm>
            <a:off x="5723068" y="350982"/>
            <a:ext cx="5868568" cy="6005368"/>
          </a:xfrm>
          <a:prstGeom prst="rect">
            <a:avLst/>
          </a:prstGeom>
        </p:spPr>
        <p:txBody>
          <a:bodyPr vert="horz" lIns="91440" tIns="45720" rIns="91440" bIns="45720" rtlCol="0" anchor="ctr">
            <a:no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US" sz="2000" u="sng" dirty="0">
                <a:cs typeface="+mn-cs"/>
              </a:rPr>
              <a:t>Teamwork Triumphs</a:t>
            </a:r>
            <a:r>
              <a:rPr lang="en-US" sz="2000" dirty="0">
                <a:cs typeface="+mn-cs"/>
              </a:rPr>
              <a:t>: Like a well-coordinated wasteland expedition, effective teamwork leads to greater achievements and innovation in software development.</a:t>
            </a:r>
          </a:p>
          <a:p>
            <a:pPr marL="342900" indent="-342900"/>
            <a:r>
              <a:rPr lang="en-US" sz="2000" u="sng" dirty="0">
                <a:cs typeface="+mn-cs"/>
              </a:rPr>
              <a:t>Communication Channels</a:t>
            </a:r>
            <a:r>
              <a:rPr lang="en-US" sz="2000" dirty="0">
                <a:cs typeface="+mn-cs"/>
              </a:rPr>
              <a:t>: Maintain open and clear communication channels to avoid missteps and ensure everyone is aligned on the journey ahead.</a:t>
            </a:r>
          </a:p>
          <a:p>
            <a:pPr marL="342900" indent="-342900"/>
            <a:r>
              <a:rPr lang="en-US" sz="2000" u="sng" dirty="0">
                <a:cs typeface="+mn-cs"/>
              </a:rPr>
              <a:t>Leverage Technology</a:t>
            </a:r>
            <a:r>
              <a:rPr lang="en-US" sz="2000" dirty="0">
                <a:cs typeface="+mn-cs"/>
              </a:rPr>
              <a:t>: Utilize the best collaboration tools available to maximize efficiency and keep the team connected, much like a Pip-Boy's vital role in the wasteland.</a:t>
            </a:r>
          </a:p>
          <a:p>
            <a:pPr marL="342900" indent="-342900"/>
            <a:r>
              <a:rPr lang="en-US" sz="2000" u="sng" dirty="0">
                <a:cs typeface="+mn-cs"/>
              </a:rPr>
              <a:t>Adaptability and Learning</a:t>
            </a:r>
            <a:r>
              <a:rPr lang="en-US" sz="2000" dirty="0">
                <a:cs typeface="+mn-cs"/>
              </a:rPr>
              <a:t>: Be ready to adapt and learn from each project's challenges, just as one must learn to survive and thrive in the ever-changing wasteland.</a:t>
            </a:r>
          </a:p>
          <a:p>
            <a:pPr marL="342900" indent="-342900"/>
            <a:r>
              <a:rPr lang="en-US" sz="2000" u="sng" dirty="0">
                <a:cs typeface="+mn-cs"/>
              </a:rPr>
              <a:t>Reflect and Grow</a:t>
            </a:r>
            <a:r>
              <a:rPr lang="en-US" sz="2000" dirty="0">
                <a:cs typeface="+mn-cs"/>
              </a:rPr>
              <a:t>: Regular reflection on the team's processes and outcomes ensures continuous improvement and preparation for future endeavors.</a:t>
            </a:r>
          </a:p>
        </p:txBody>
      </p:sp>
      <p:sp>
        <p:nvSpPr>
          <p:cNvPr id="4" name="Slide Number Placeholder 3">
            <a:extLst>
              <a:ext uri="{FF2B5EF4-FFF2-40B4-BE49-F238E27FC236}">
                <a16:creationId xmlns:a16="http://schemas.microsoft.com/office/drawing/2014/main" id="{CF38B2F0-1DF2-2D85-7A98-8F78AF62496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pPr>
            <a:fld id="{294A09A9-5501-47C1-A89A-A340965A2BE2}" type="slidenum">
              <a:rPr lang="en-US">
                <a:solidFill>
                  <a:schemeClr val="bg1">
                    <a:lumMod val="50000"/>
                  </a:schemeClr>
                </a:solidFill>
                <a:cs typeface="+mn-cs"/>
              </a:rPr>
              <a:pPr algn="r">
                <a:spcAft>
                  <a:spcPts val="600"/>
                </a:spcAft>
              </a:pPr>
              <a:t>20</a:t>
            </a:fld>
            <a:endParaRPr lang="en-US">
              <a:solidFill>
                <a:schemeClr val="bg1">
                  <a:lumMod val="50000"/>
                </a:schemeClr>
              </a:solidFill>
              <a:cs typeface="+mn-cs"/>
            </a:endParaRPr>
          </a:p>
        </p:txBody>
      </p:sp>
    </p:spTree>
    <p:extLst>
      <p:ext uri="{BB962C8B-B14F-4D97-AF65-F5344CB8AC3E}">
        <p14:creationId xmlns:p14="http://schemas.microsoft.com/office/powerpoint/2010/main" val="6752310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p:cNvSpPr>
            <a:spLocks noGrp="1"/>
          </p:cNvSpPr>
          <p:nvPr>
            <p:ph type="title"/>
          </p:nvPr>
        </p:nvSpPr>
        <p:spPr>
          <a:xfrm>
            <a:off x="126206" y="115193"/>
            <a:ext cx="5220940" cy="1880295"/>
          </a:xfrm>
        </p:spPr>
        <p:txBody>
          <a:bodyPr anchor="b">
            <a:normAutofit/>
          </a:bodyPr>
          <a:lstStyle/>
          <a:p>
            <a:pPr algn="r"/>
            <a:r>
              <a:rPr lang="en-US" sz="3200" dirty="0"/>
              <a:t>Digital-Landscape </a:t>
            </a:r>
            <a:r>
              <a:rPr lang="en-US" sz="3200" dirty="0" err="1"/>
              <a:t>reSources</a:t>
            </a:r>
            <a:endParaRPr lang="en-US" sz="3200" dirty="0"/>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173018" y="1930404"/>
            <a:ext cx="9938327" cy="4378024"/>
          </a:xfrm>
        </p:spPr>
        <p:txBody>
          <a:bodyPr>
            <a:noAutofit/>
          </a:bodyPr>
          <a:lstStyle/>
          <a:p>
            <a:r>
              <a:rPr lang="en-US" sz="1800" dirty="0"/>
              <a:t>"Effective Communication Strategies Within The Software Development Organization" - This Dot Labs, Ken </a:t>
            </a:r>
            <a:r>
              <a:rPr lang="en-US" sz="1800" dirty="0" err="1"/>
              <a:t>Slachta</a:t>
            </a:r>
            <a:r>
              <a:rPr lang="en-US" sz="1800" dirty="0"/>
              <a:t>, May 16, 2022.</a:t>
            </a:r>
          </a:p>
          <a:p>
            <a:pPr marL="0" indent="0">
              <a:buNone/>
            </a:pPr>
            <a:r>
              <a:rPr lang="en-US" sz="1800" dirty="0"/>
              <a:t>-Available at: www.thisdot.co</a:t>
            </a:r>
          </a:p>
          <a:p>
            <a:r>
              <a:rPr lang="en-US" sz="1800" dirty="0"/>
              <a:t>"5 Ways to Improve Software Dev Team Communications" - </a:t>
            </a:r>
            <a:r>
              <a:rPr lang="en-US" sz="1800" dirty="0" err="1"/>
              <a:t>Codemotion</a:t>
            </a:r>
            <a:r>
              <a:rPr lang="en-US" sz="1800" dirty="0"/>
              <a:t>, Accessible insights on active listening, clarity in communication, and the importance of asking the right questions.</a:t>
            </a:r>
          </a:p>
          <a:p>
            <a:pPr marL="0" indent="0">
              <a:buNone/>
            </a:pPr>
            <a:r>
              <a:rPr lang="en-US" sz="1800" dirty="0"/>
              <a:t>-Read more at: www.codemotion.com</a:t>
            </a:r>
          </a:p>
          <a:p>
            <a:r>
              <a:rPr lang="en-US" sz="1800" dirty="0"/>
              <a:t>"8 Effective Communication Strategies for Software Development Leaders" - Coder to Leader, Josh </a:t>
            </a:r>
            <a:r>
              <a:rPr lang="en-US" sz="1800" dirty="0" err="1"/>
              <a:t>Tichauer</a:t>
            </a:r>
            <a:r>
              <a:rPr lang="en-US" sz="1800" dirty="0"/>
              <a:t>, Apr 13, 2023. Strategies for transitioning from coder to effective leader through communication.</a:t>
            </a:r>
          </a:p>
          <a:p>
            <a:pPr marL="0" indent="0">
              <a:buNone/>
            </a:pPr>
            <a:r>
              <a:rPr lang="en-US" sz="1800" dirty="0"/>
              <a:t>-Learn more at: www.codertoleader.com</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03952460"/>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p:cNvSpPr>
            <a:spLocks noGrp="1"/>
          </p:cNvSpPr>
          <p:nvPr>
            <p:ph type="title"/>
          </p:nvPr>
        </p:nvSpPr>
        <p:spPr>
          <a:xfrm>
            <a:off x="126206" y="115193"/>
            <a:ext cx="5220940" cy="1880295"/>
          </a:xfrm>
        </p:spPr>
        <p:txBody>
          <a:bodyPr anchor="b">
            <a:normAutofit/>
          </a:bodyPr>
          <a:lstStyle/>
          <a:p>
            <a:pPr algn="r"/>
            <a:r>
              <a:rPr lang="en-US" sz="3200" dirty="0"/>
              <a:t>Communication Breakdowns: Real-World Challenges</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Picture 3" descr="A group of people working on a machine&#10;&#10;Description automatically generated">
            <a:extLst>
              <a:ext uri="{FF2B5EF4-FFF2-40B4-BE49-F238E27FC236}">
                <a16:creationId xmlns:a16="http://schemas.microsoft.com/office/drawing/2014/main" id="{C35E635E-9068-BD07-380C-94509EEE6CDB}"/>
              </a:ext>
            </a:extLst>
          </p:cNvPr>
          <p:cNvPicPr>
            <a:picLocks noChangeAspect="1"/>
          </p:cNvPicPr>
          <p:nvPr/>
        </p:nvPicPr>
        <p:blipFill>
          <a:blip r:embed="rId3">
            <a:alphaModFix amt="70000"/>
          </a:blip>
          <a:stretch>
            <a:fillRect/>
          </a:stretch>
        </p:blipFill>
        <p:spPr>
          <a:xfrm>
            <a:off x="8686800" y="0"/>
            <a:ext cx="3518346" cy="3518346"/>
          </a:xfrm>
          <a:prstGeom prst="ellipse">
            <a:avLst/>
          </a:prstGeom>
          <a:ln>
            <a:noFill/>
          </a:ln>
          <a:effectLst>
            <a:softEdge rad="112500"/>
          </a:effectLst>
        </p:spPr>
      </p:pic>
      <p:sp>
        <p:nvSpPr>
          <p:cNvPr id="25" name="Content Placeholder 2"/>
          <p:cNvSpPr>
            <a:spLocks noGrp="1"/>
          </p:cNvSpPr>
          <p:nvPr>
            <p:ph idx="1"/>
          </p:nvPr>
        </p:nvSpPr>
        <p:spPr>
          <a:xfrm>
            <a:off x="126207" y="1905002"/>
            <a:ext cx="8966993" cy="4837802"/>
          </a:xfrm>
        </p:spPr>
        <p:txBody>
          <a:bodyPr>
            <a:noAutofit/>
          </a:bodyPr>
          <a:lstStyle/>
          <a:p>
            <a:pPr>
              <a:lnSpc>
                <a:spcPct val="140000"/>
              </a:lnSpc>
            </a:pPr>
            <a:r>
              <a:rPr lang="en-US" sz="2000" u="sng" dirty="0"/>
              <a:t>The Ambiguous Specs</a:t>
            </a:r>
            <a:r>
              <a:rPr lang="en-US" sz="2000" dirty="0"/>
              <a:t>: Misinterpreted requirements due to vague communication led to a flawed feature implementation, setting the project back by weeks.</a:t>
            </a:r>
          </a:p>
          <a:p>
            <a:pPr>
              <a:lnSpc>
                <a:spcPct val="140000"/>
              </a:lnSpc>
            </a:pPr>
            <a:endParaRPr lang="en-US" sz="2000" dirty="0"/>
          </a:p>
          <a:p>
            <a:pPr>
              <a:lnSpc>
                <a:spcPct val="140000"/>
              </a:lnSpc>
            </a:pPr>
            <a:r>
              <a:rPr lang="en-US" sz="2000" u="sng" dirty="0"/>
              <a:t>The Overlooked Bug</a:t>
            </a:r>
            <a:r>
              <a:rPr lang="en-US" sz="2000" dirty="0"/>
              <a:t>: A critical bug was not reported by a junior developer, resulting in a costly system failure at launch.</a:t>
            </a:r>
          </a:p>
          <a:p>
            <a:pPr>
              <a:lnSpc>
                <a:spcPct val="140000"/>
              </a:lnSpc>
            </a:pPr>
            <a:endParaRPr lang="en-US" sz="2000" dirty="0"/>
          </a:p>
          <a:p>
            <a:pPr>
              <a:lnSpc>
                <a:spcPct val="140000"/>
              </a:lnSpc>
            </a:pPr>
            <a:r>
              <a:rPr lang="en-US" sz="2000" u="sng" dirty="0"/>
              <a:t>The Marketing Mix-Up</a:t>
            </a:r>
            <a:r>
              <a:rPr lang="en-US" sz="2000" dirty="0"/>
              <a:t>: Poor interdepartmental communication caused a product's capabilities to be incorrectly marketed, damaging the company's credibility.</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animEffect transition="in" filter="fade">
                                      <p:cBhvr>
                                        <p:cTn id="7" dur="500"/>
                                        <p:tgtEl>
                                          <p:spTgt spid="2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xEl>
                                              <p:pRg st="2" end="2"/>
                                            </p:txEl>
                                          </p:spTgt>
                                        </p:tgtEl>
                                        <p:attrNameLst>
                                          <p:attrName>style.visibility</p:attrName>
                                        </p:attrNameLst>
                                      </p:cBhvr>
                                      <p:to>
                                        <p:strVal val="visible"/>
                                      </p:to>
                                    </p:set>
                                    <p:animEffect transition="in" filter="fade">
                                      <p:cBhvr>
                                        <p:cTn id="12" dur="500"/>
                                        <p:tgtEl>
                                          <p:spTgt spid="2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5">
                                            <p:txEl>
                                              <p:pRg st="4" end="4"/>
                                            </p:txEl>
                                          </p:spTgt>
                                        </p:tgtEl>
                                        <p:attrNameLst>
                                          <p:attrName>style.visibility</p:attrName>
                                        </p:attrNameLst>
                                      </p:cBhvr>
                                      <p:to>
                                        <p:strVal val="visible"/>
                                      </p:to>
                                    </p:set>
                                    <p:animEffect transition="in" filter="fade">
                                      <p:cBhvr>
                                        <p:cTn id="17" dur="500"/>
                                        <p:tgtEl>
                                          <p:spTgt spid="2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18626866-7A38-9F72-7654-A97C2A9E6163}"/>
              </a:ext>
            </a:extLst>
          </p:cNvPr>
          <p:cNvSpPr>
            <a:spLocks noGrp="1"/>
          </p:cNvSpPr>
          <p:nvPr>
            <p:ph type="title"/>
          </p:nvPr>
        </p:nvSpPr>
        <p:spPr>
          <a:xfrm>
            <a:off x="922635" y="1250575"/>
            <a:ext cx="4604274" cy="4163210"/>
          </a:xfrm>
        </p:spPr>
        <p:txBody>
          <a:bodyPr vert="horz" lIns="91440" tIns="45720" rIns="91440" bIns="45720" rtlCol="0" anchor="ctr">
            <a:normAutofit/>
          </a:bodyPr>
          <a:lstStyle/>
          <a:p>
            <a:r>
              <a:rPr lang="en-US" sz="4400" kern="1200">
                <a:latin typeface="+mj-lt"/>
                <a:ea typeface="+mj-ea"/>
                <a:cs typeface="+mj-cs"/>
              </a:rPr>
              <a:t>Key Takeaways:</a:t>
            </a:r>
          </a:p>
        </p:txBody>
      </p:sp>
      <p:sp>
        <p:nvSpPr>
          <p:cNvPr id="12" name="Rectangle 11">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a:extLst>
              <a:ext uri="{FF2B5EF4-FFF2-40B4-BE49-F238E27FC236}">
                <a16:creationId xmlns:a16="http://schemas.microsoft.com/office/drawing/2014/main" id="{D7D3644A-ACDF-08A2-A97C-62C214792D96}"/>
              </a:ext>
            </a:extLst>
          </p:cNvPr>
          <p:cNvSpPr txBox="1">
            <a:spLocks/>
          </p:cNvSpPr>
          <p:nvPr/>
        </p:nvSpPr>
        <p:spPr>
          <a:xfrm>
            <a:off x="5723068" y="452582"/>
            <a:ext cx="5742456" cy="5767243"/>
          </a:xfrm>
          <a:prstGeom prst="rect">
            <a:avLst/>
          </a:prstGeom>
        </p:spPr>
        <p:txBody>
          <a:bodyPr vert="horz" lIns="91440" tIns="45720" rIns="91440" bIns="45720" rtlCol="0" anchor="ctr">
            <a:norm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US" sz="2400" dirty="0">
                <a:cs typeface="+mn-cs"/>
              </a:rPr>
              <a:t>Precise communication is crucial to align team efforts with project goals.</a:t>
            </a:r>
          </a:p>
          <a:p>
            <a:pPr marL="342900" indent="-342900"/>
            <a:endParaRPr lang="en-US" sz="2400" dirty="0">
              <a:cs typeface="+mn-cs"/>
            </a:endParaRPr>
          </a:p>
          <a:p>
            <a:pPr marL="342900" indent="-342900"/>
            <a:r>
              <a:rPr lang="en-US" sz="2400" dirty="0">
                <a:cs typeface="+mn-cs"/>
              </a:rPr>
              <a:t>Encouraging a culture where all team members actively share insights and concerns.</a:t>
            </a:r>
          </a:p>
          <a:p>
            <a:pPr marL="342900" indent="-342900"/>
            <a:endParaRPr lang="en-US" sz="2400" dirty="0">
              <a:cs typeface="+mn-cs"/>
            </a:endParaRPr>
          </a:p>
          <a:p>
            <a:pPr marL="342900" indent="-342900"/>
            <a:r>
              <a:rPr lang="en-US" sz="2400" dirty="0">
                <a:cs typeface="+mn-cs"/>
              </a:rPr>
              <a:t>Cross-functional communication is key to ensuring cohesive external messaging.</a:t>
            </a:r>
          </a:p>
        </p:txBody>
      </p:sp>
      <p:sp>
        <p:nvSpPr>
          <p:cNvPr id="4" name="Slide Number Placeholder 3">
            <a:extLst>
              <a:ext uri="{FF2B5EF4-FFF2-40B4-BE49-F238E27FC236}">
                <a16:creationId xmlns:a16="http://schemas.microsoft.com/office/drawing/2014/main" id="{CF38B2F0-1DF2-2D85-7A98-8F78AF62496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pPr>
            <a:fld id="{294A09A9-5501-47C1-A89A-A340965A2BE2}" type="slidenum">
              <a:rPr lang="en-US">
                <a:solidFill>
                  <a:schemeClr val="bg1">
                    <a:lumMod val="50000"/>
                  </a:schemeClr>
                </a:solidFill>
                <a:cs typeface="+mn-cs"/>
              </a:rPr>
              <a:pPr algn="r">
                <a:spcAft>
                  <a:spcPts val="600"/>
                </a:spcAft>
              </a:pPr>
              <a:t>4</a:t>
            </a:fld>
            <a:endParaRPr lang="en-US">
              <a:solidFill>
                <a:schemeClr val="bg1">
                  <a:lumMod val="50000"/>
                </a:schemeClr>
              </a:solidFill>
              <a:cs typeface="+mn-cs"/>
            </a:endParaRPr>
          </a:p>
        </p:txBody>
      </p:sp>
    </p:spTree>
    <p:extLst>
      <p:ext uri="{BB962C8B-B14F-4D97-AF65-F5344CB8AC3E}">
        <p14:creationId xmlns:p14="http://schemas.microsoft.com/office/powerpoint/2010/main" val="1965636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4" name="Picture 3" descr="A group of people working on a robot&#10;&#10;Description automatically generated">
            <a:extLst>
              <a:ext uri="{FF2B5EF4-FFF2-40B4-BE49-F238E27FC236}">
                <a16:creationId xmlns:a16="http://schemas.microsoft.com/office/drawing/2014/main" id="{5345C1F2-E49E-A6B1-944A-20A726FA00AF}"/>
              </a:ext>
            </a:extLst>
          </p:cNvPr>
          <p:cNvPicPr>
            <a:picLocks noChangeAspect="1"/>
          </p:cNvPicPr>
          <p:nvPr/>
        </p:nvPicPr>
        <p:blipFill>
          <a:blip r:embed="rId3">
            <a:alphaModFix amt="50000"/>
          </a:blip>
          <a:stretch>
            <a:fillRect/>
          </a:stretch>
        </p:blipFill>
        <p:spPr>
          <a:xfrm>
            <a:off x="8750299" y="0"/>
            <a:ext cx="3504803" cy="3504803"/>
          </a:xfrm>
          <a:prstGeom prst="ellipse">
            <a:avLst/>
          </a:prstGeom>
          <a:ln>
            <a:noFill/>
          </a:ln>
          <a:effectLst>
            <a:softEdge rad="112500"/>
          </a:effectLst>
        </p:spPr>
      </p:pic>
      <p:sp>
        <p:nvSpPr>
          <p:cNvPr id="2" name="Title 1"/>
          <p:cNvSpPr>
            <a:spLocks noGrp="1"/>
          </p:cNvSpPr>
          <p:nvPr>
            <p:ph type="title"/>
          </p:nvPr>
        </p:nvSpPr>
        <p:spPr>
          <a:xfrm>
            <a:off x="126206" y="115193"/>
            <a:ext cx="5220940" cy="1880295"/>
          </a:xfrm>
        </p:spPr>
        <p:txBody>
          <a:bodyPr anchor="b">
            <a:noAutofit/>
          </a:bodyPr>
          <a:lstStyle/>
          <a:p>
            <a:pPr algn="r"/>
            <a:r>
              <a:rPr lang="en-US" sz="3200"/>
              <a:t>Building Your team: The Power of Teamwork</a:t>
            </a:r>
            <a:endParaRPr lang="en-US" sz="3200" dirty="0"/>
          </a:p>
        </p:txBody>
      </p:sp>
      <p:cxnSp>
        <p:nvCxnSpPr>
          <p:cNvPr id="21" name="Straight Connector 20">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2" name="Content Placeholder 2"/>
          <p:cNvSpPr>
            <a:spLocks noGrp="1"/>
          </p:cNvSpPr>
          <p:nvPr>
            <p:ph idx="1"/>
          </p:nvPr>
        </p:nvSpPr>
        <p:spPr>
          <a:xfrm>
            <a:off x="126207" y="2026340"/>
            <a:ext cx="10021094" cy="4180487"/>
          </a:xfrm>
        </p:spPr>
        <p:txBody>
          <a:bodyPr>
            <a:noAutofit/>
          </a:bodyPr>
          <a:lstStyle/>
          <a:p>
            <a:pPr>
              <a:lnSpc>
                <a:spcPct val="140000"/>
              </a:lnSpc>
            </a:pPr>
            <a:r>
              <a:rPr lang="en-US" u="sng" dirty="0"/>
              <a:t>Diverse Perspectives</a:t>
            </a:r>
            <a:r>
              <a:rPr lang="en-US" dirty="0"/>
              <a:t>: A mix of backgrounds and specialties fuels innovation, much like a well-rounded party can tackle any quest.</a:t>
            </a:r>
          </a:p>
          <a:p>
            <a:pPr>
              <a:lnSpc>
                <a:spcPct val="140000"/>
              </a:lnSpc>
            </a:pPr>
            <a:r>
              <a:rPr lang="en-US" u="sng" dirty="0"/>
              <a:t>Strength in Numbers</a:t>
            </a:r>
            <a:r>
              <a:rPr lang="en-US" dirty="0"/>
              <a:t>: Collaborative problem-solving leads to more robust solutions, echoing the idea that 'many hands make light work.</a:t>
            </a:r>
          </a:p>
          <a:p>
            <a:pPr>
              <a:lnSpc>
                <a:spcPct val="140000"/>
              </a:lnSpc>
            </a:pPr>
            <a:r>
              <a:rPr lang="en-US" u="sng" dirty="0"/>
              <a:t>Shared Goals</a:t>
            </a:r>
            <a:r>
              <a:rPr lang="en-US" dirty="0"/>
              <a:t>: United by a common mission, teams can move mountains—or at least, hefty codebases—with greater efficiency.</a:t>
            </a:r>
          </a:p>
          <a:p>
            <a:pPr>
              <a:lnSpc>
                <a:spcPct val="140000"/>
              </a:lnSpc>
            </a:pPr>
            <a:r>
              <a:rPr lang="en-US" u="sng" dirty="0"/>
              <a:t>Support System</a:t>
            </a:r>
            <a:r>
              <a:rPr lang="en-US" dirty="0"/>
              <a:t>: A supportive team can weather any storm, be it tight deadlines or daunting bug hunts, with each member playing a vital role.</a:t>
            </a:r>
          </a:p>
        </p:txBody>
      </p:sp>
      <p:sp>
        <p:nvSpPr>
          <p:cNvPr id="23" name="Rectangle 22">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xEl>
                                              <p:pRg st="1" end="1"/>
                                            </p:txEl>
                                          </p:spTgt>
                                        </p:tgtEl>
                                        <p:attrNameLst>
                                          <p:attrName>style.visibility</p:attrName>
                                        </p:attrNameLst>
                                      </p:cBhvr>
                                      <p:to>
                                        <p:strVal val="visible"/>
                                      </p:to>
                                    </p:set>
                                    <p:animEffect transition="in" filter="fade">
                                      <p:cBhvr>
                                        <p:cTn id="12" dur="500"/>
                                        <p:tgtEl>
                                          <p:spTgt spid="2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
                                            <p:txEl>
                                              <p:pRg st="2" end="2"/>
                                            </p:txEl>
                                          </p:spTgt>
                                        </p:tgtEl>
                                        <p:attrNameLst>
                                          <p:attrName>style.visibility</p:attrName>
                                        </p:attrNameLst>
                                      </p:cBhvr>
                                      <p:to>
                                        <p:strVal val="visible"/>
                                      </p:to>
                                    </p:set>
                                    <p:animEffect transition="in" filter="fade">
                                      <p:cBhvr>
                                        <p:cTn id="17" dur="500"/>
                                        <p:tgtEl>
                                          <p:spTgt spid="2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
                                            <p:txEl>
                                              <p:pRg st="3" end="3"/>
                                            </p:txEl>
                                          </p:spTgt>
                                        </p:tgtEl>
                                        <p:attrNameLst>
                                          <p:attrName>style.visibility</p:attrName>
                                        </p:attrNameLst>
                                      </p:cBhvr>
                                      <p:to>
                                        <p:strVal val="visible"/>
                                      </p:to>
                                    </p:set>
                                    <p:animEffect transition="in" filter="fade">
                                      <p:cBhvr>
                                        <p:cTn id="22" dur="500"/>
                                        <p:tgtEl>
                                          <p:spTgt spid="2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18626866-7A38-9F72-7654-A97C2A9E6163}"/>
              </a:ext>
            </a:extLst>
          </p:cNvPr>
          <p:cNvSpPr>
            <a:spLocks noGrp="1"/>
          </p:cNvSpPr>
          <p:nvPr>
            <p:ph type="title"/>
          </p:nvPr>
        </p:nvSpPr>
        <p:spPr>
          <a:xfrm>
            <a:off x="922635" y="1250575"/>
            <a:ext cx="4604274" cy="4163210"/>
          </a:xfrm>
        </p:spPr>
        <p:txBody>
          <a:bodyPr vert="horz" lIns="91440" tIns="45720" rIns="91440" bIns="45720" rtlCol="0" anchor="ctr">
            <a:normAutofit/>
          </a:bodyPr>
          <a:lstStyle/>
          <a:p>
            <a:r>
              <a:rPr lang="en-US" sz="5000" kern="1200">
                <a:latin typeface="+mj-lt"/>
                <a:ea typeface="+mj-ea"/>
                <a:cs typeface="+mj-cs"/>
              </a:rPr>
              <a:t>Key Takeaways:</a:t>
            </a:r>
          </a:p>
        </p:txBody>
      </p:sp>
      <p:sp>
        <p:nvSpPr>
          <p:cNvPr id="12" name="Rectangle 11">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a:extLst>
              <a:ext uri="{FF2B5EF4-FFF2-40B4-BE49-F238E27FC236}">
                <a16:creationId xmlns:a16="http://schemas.microsoft.com/office/drawing/2014/main" id="{D7D3644A-ACDF-08A2-A97C-62C214792D96}"/>
              </a:ext>
            </a:extLst>
          </p:cNvPr>
          <p:cNvSpPr txBox="1">
            <a:spLocks/>
          </p:cNvSpPr>
          <p:nvPr/>
        </p:nvSpPr>
        <p:spPr>
          <a:xfrm>
            <a:off x="5723068" y="443346"/>
            <a:ext cx="5742456" cy="5913004"/>
          </a:xfrm>
          <a:prstGeom prst="rect">
            <a:avLst/>
          </a:prstGeom>
        </p:spPr>
        <p:txBody>
          <a:bodyPr vert="horz" lIns="91440" tIns="45720" rIns="91440" bIns="45720" rtlCol="0" anchor="ctr">
            <a:norm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US" sz="2400" dirty="0">
                <a:cs typeface="+mn-cs"/>
              </a:rPr>
              <a:t>Harnessing the power of teamwork amplifies individual capabilities and drives projects to success.</a:t>
            </a:r>
          </a:p>
          <a:p>
            <a:pPr marL="342900" indent="-342900"/>
            <a:endParaRPr lang="en-US" sz="2400" dirty="0">
              <a:cs typeface="+mn-cs"/>
            </a:endParaRPr>
          </a:p>
          <a:p>
            <a:pPr marL="342900" indent="-342900"/>
            <a:r>
              <a:rPr lang="en-US" sz="2400" dirty="0">
                <a:cs typeface="+mn-cs"/>
              </a:rPr>
              <a:t>Fostering a culture of collaboration and mutual support is essential in the fast-paced world of technology.</a:t>
            </a:r>
          </a:p>
          <a:p>
            <a:pPr marL="342900" indent="-342900"/>
            <a:endParaRPr lang="en-US" sz="2400" dirty="0">
              <a:cs typeface="+mn-cs"/>
            </a:endParaRPr>
          </a:p>
          <a:p>
            <a:pPr marL="342900" indent="-342900"/>
            <a:r>
              <a:rPr lang="en-US" sz="2400" dirty="0">
                <a:cs typeface="+mn-cs"/>
              </a:rPr>
              <a:t>The whole is greater than the sum of its parts; together, a team can achieve what individuals alone cannot.</a:t>
            </a:r>
          </a:p>
        </p:txBody>
      </p:sp>
      <p:sp>
        <p:nvSpPr>
          <p:cNvPr id="4" name="Slide Number Placeholder 3">
            <a:extLst>
              <a:ext uri="{FF2B5EF4-FFF2-40B4-BE49-F238E27FC236}">
                <a16:creationId xmlns:a16="http://schemas.microsoft.com/office/drawing/2014/main" id="{CF38B2F0-1DF2-2D85-7A98-8F78AF62496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pPr>
            <a:fld id="{294A09A9-5501-47C1-A89A-A340965A2BE2}" type="slidenum">
              <a:rPr lang="en-US">
                <a:solidFill>
                  <a:schemeClr val="bg1">
                    <a:lumMod val="50000"/>
                  </a:schemeClr>
                </a:solidFill>
                <a:cs typeface="+mn-cs"/>
              </a:rPr>
              <a:pPr algn="r">
                <a:spcAft>
                  <a:spcPts val="600"/>
                </a:spcAft>
              </a:pPr>
              <a:t>6</a:t>
            </a:fld>
            <a:endParaRPr lang="en-US">
              <a:solidFill>
                <a:schemeClr val="bg1">
                  <a:lumMod val="50000"/>
                </a:schemeClr>
              </a:solidFill>
              <a:cs typeface="+mn-cs"/>
            </a:endParaRPr>
          </a:p>
        </p:txBody>
      </p:sp>
    </p:spTree>
    <p:extLst>
      <p:ext uri="{BB962C8B-B14F-4D97-AF65-F5344CB8AC3E}">
        <p14:creationId xmlns:p14="http://schemas.microsoft.com/office/powerpoint/2010/main" val="248575300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p:cNvSpPr>
            <a:spLocks noGrp="1"/>
          </p:cNvSpPr>
          <p:nvPr>
            <p:ph type="title"/>
          </p:nvPr>
        </p:nvSpPr>
        <p:spPr>
          <a:xfrm>
            <a:off x="126206" y="115193"/>
            <a:ext cx="5220940" cy="1880295"/>
          </a:xfrm>
        </p:spPr>
        <p:txBody>
          <a:bodyPr anchor="b">
            <a:normAutofit/>
          </a:bodyPr>
          <a:lstStyle/>
          <a:p>
            <a:pPr algn="r"/>
            <a:r>
              <a:rPr lang="en-US" sz="3200" dirty="0"/>
              <a:t>Assembling Your Crew: Roles and Responsibilities</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26207" y="1905000"/>
            <a:ext cx="9271793" cy="4375593"/>
          </a:xfrm>
        </p:spPr>
        <p:txBody>
          <a:bodyPr>
            <a:noAutofit/>
          </a:bodyPr>
          <a:lstStyle/>
          <a:p>
            <a:pPr>
              <a:lnSpc>
                <a:spcPct val="140000"/>
              </a:lnSpc>
            </a:pPr>
            <a:r>
              <a:rPr lang="en-US" sz="1700" u="sng" dirty="0"/>
              <a:t>Project Manager</a:t>
            </a:r>
            <a:r>
              <a:rPr lang="en-US" sz="1700" dirty="0"/>
              <a:t>: The navigator who charts the course, keeping the project on time and budget.</a:t>
            </a:r>
          </a:p>
          <a:p>
            <a:pPr>
              <a:lnSpc>
                <a:spcPct val="140000"/>
              </a:lnSpc>
            </a:pPr>
            <a:r>
              <a:rPr lang="en-US" sz="1700" u="sng" dirty="0"/>
              <a:t>Product Owner</a:t>
            </a:r>
            <a:r>
              <a:rPr lang="en-US" sz="1700" dirty="0"/>
              <a:t>: The visionary who ensures the product meets the market's needs and user expectations.</a:t>
            </a:r>
          </a:p>
          <a:p>
            <a:pPr>
              <a:lnSpc>
                <a:spcPct val="140000"/>
              </a:lnSpc>
            </a:pPr>
            <a:r>
              <a:rPr lang="en-US" sz="1700" u="sng" dirty="0"/>
              <a:t>Development Team</a:t>
            </a:r>
            <a:r>
              <a:rPr lang="en-US" sz="1700" dirty="0"/>
              <a:t>: The builders, each a specialist in their own right, from architects (senior developers) to apprentices (junior developers), crafting the code that brings the vision to life.</a:t>
            </a:r>
          </a:p>
          <a:p>
            <a:pPr>
              <a:lnSpc>
                <a:spcPct val="140000"/>
              </a:lnSpc>
            </a:pPr>
            <a:r>
              <a:rPr lang="en-US" sz="1700" u="sng" dirty="0"/>
              <a:t>Quality Assurance (QA) Engineers</a:t>
            </a:r>
            <a:r>
              <a:rPr lang="en-US" sz="1700" dirty="0"/>
              <a:t>: The sentinels who guard against bugs and ensure the product's reliability through rigorous testing.</a:t>
            </a:r>
          </a:p>
          <a:p>
            <a:pPr>
              <a:lnSpc>
                <a:spcPct val="140000"/>
              </a:lnSpc>
            </a:pPr>
            <a:r>
              <a:rPr lang="en-US" sz="1700" u="sng" dirty="0"/>
              <a:t>UI/UX Designers</a:t>
            </a:r>
            <a:r>
              <a:rPr lang="en-US" sz="1700" dirty="0"/>
              <a:t>: The artists who design the product's interface, ensuring it is both aesthetically pleasing and user-friendly.</a:t>
            </a:r>
          </a:p>
          <a:p>
            <a:pPr>
              <a:lnSpc>
                <a:spcPct val="140000"/>
              </a:lnSpc>
            </a:pPr>
            <a:r>
              <a:rPr lang="en-US" sz="1700" u="sng" dirty="0"/>
              <a:t>Technical Writers</a:t>
            </a:r>
            <a:r>
              <a:rPr lang="en-US" sz="1700" dirty="0"/>
              <a:t>: The scribes who document the journey, providing clear instructions and help materials for users and maintainers alike.</a:t>
            </a:r>
          </a:p>
        </p:txBody>
      </p:sp>
      <p:pic>
        <p:nvPicPr>
          <p:cNvPr id="5" name="Picture 4" descr="A group of people sitting around a round table with computers&#10;&#10;Description automatically generated">
            <a:extLst>
              <a:ext uri="{FF2B5EF4-FFF2-40B4-BE49-F238E27FC236}">
                <a16:creationId xmlns:a16="http://schemas.microsoft.com/office/drawing/2014/main" id="{B050CC6C-F8D5-1BA3-69FF-D108F3C102CC}"/>
              </a:ext>
            </a:extLst>
          </p:cNvPr>
          <p:cNvPicPr>
            <a:picLocks noChangeAspect="1"/>
          </p:cNvPicPr>
          <p:nvPr/>
        </p:nvPicPr>
        <p:blipFill>
          <a:blip r:embed="rId3">
            <a:alphaModFix amt="50000"/>
          </a:blip>
          <a:stretch>
            <a:fillRect/>
          </a:stretch>
        </p:blipFill>
        <p:spPr>
          <a:xfrm>
            <a:off x="8382000" y="0"/>
            <a:ext cx="3823146" cy="3823146"/>
          </a:xfrm>
          <a:prstGeom prst="ellipse">
            <a:avLst/>
          </a:prstGeom>
          <a:ln>
            <a:noFill/>
          </a:ln>
          <a:effectLst>
            <a:softEdge rad="112500"/>
          </a:effectLst>
        </p:spPr>
      </p:pic>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18626866-7A38-9F72-7654-A97C2A9E6163}"/>
              </a:ext>
            </a:extLst>
          </p:cNvPr>
          <p:cNvSpPr>
            <a:spLocks noGrp="1"/>
          </p:cNvSpPr>
          <p:nvPr>
            <p:ph type="title"/>
          </p:nvPr>
        </p:nvSpPr>
        <p:spPr>
          <a:xfrm>
            <a:off x="922635" y="1250575"/>
            <a:ext cx="4604274" cy="4163210"/>
          </a:xfrm>
        </p:spPr>
        <p:txBody>
          <a:bodyPr vert="horz" lIns="91440" tIns="45720" rIns="91440" bIns="45720" rtlCol="0" anchor="ctr">
            <a:normAutofit/>
          </a:bodyPr>
          <a:lstStyle/>
          <a:p>
            <a:r>
              <a:rPr lang="en-US" sz="5000" kern="1200">
                <a:latin typeface="+mj-lt"/>
                <a:ea typeface="+mj-ea"/>
                <a:cs typeface="+mj-cs"/>
              </a:rPr>
              <a:t>Key Takeaways:</a:t>
            </a:r>
          </a:p>
        </p:txBody>
      </p:sp>
      <p:sp>
        <p:nvSpPr>
          <p:cNvPr id="12" name="Rectangle 11">
            <a:extLst>
              <a:ext uri="{FF2B5EF4-FFF2-40B4-BE49-F238E27FC236}">
                <a16:creationId xmlns:a16="http://schemas.microsoft.com/office/drawing/2014/main" id="{C2C57604-0CFD-4023-B9BD-107166A25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476" y="1100949"/>
            <a:ext cx="4996593"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a:extLst>
              <a:ext uri="{FF2B5EF4-FFF2-40B4-BE49-F238E27FC236}">
                <a16:creationId xmlns:a16="http://schemas.microsoft.com/office/drawing/2014/main" id="{D7D3644A-ACDF-08A2-A97C-62C214792D96}"/>
              </a:ext>
            </a:extLst>
          </p:cNvPr>
          <p:cNvSpPr txBox="1">
            <a:spLocks/>
          </p:cNvSpPr>
          <p:nvPr/>
        </p:nvSpPr>
        <p:spPr>
          <a:xfrm>
            <a:off x="5723068" y="424874"/>
            <a:ext cx="5742456" cy="5931476"/>
          </a:xfrm>
          <a:prstGeom prst="rect">
            <a:avLst/>
          </a:prstGeom>
        </p:spPr>
        <p:txBody>
          <a:bodyPr vert="horz" lIns="91440" tIns="45720" rIns="91440" bIns="45720" rtlCol="0" anchor="ctr">
            <a:norm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US" sz="2000" dirty="0">
                <a:cs typeface="+mn-cs"/>
              </a:rPr>
              <a:t>A successful team is well-rounded, with clear roles and responsibilities that complement each other.</a:t>
            </a:r>
          </a:p>
          <a:p>
            <a:pPr marL="342900" indent="-342900"/>
            <a:endParaRPr lang="en-US" sz="2000" dirty="0">
              <a:cs typeface="+mn-cs"/>
            </a:endParaRPr>
          </a:p>
          <a:p>
            <a:pPr marL="342900" indent="-342900"/>
            <a:r>
              <a:rPr lang="en-US" sz="2000" dirty="0">
                <a:cs typeface="+mn-cs"/>
              </a:rPr>
              <a:t>Understanding each role's contributions helps in achieving a harmonious and efficient project development cycle.</a:t>
            </a:r>
          </a:p>
          <a:p>
            <a:pPr marL="342900" indent="-342900"/>
            <a:endParaRPr lang="en-US" sz="2000" dirty="0">
              <a:cs typeface="+mn-cs"/>
            </a:endParaRPr>
          </a:p>
          <a:p>
            <a:pPr marL="342900" indent="-342900"/>
            <a:r>
              <a:rPr lang="en-US" sz="2000" dirty="0">
                <a:cs typeface="+mn-cs"/>
              </a:rPr>
              <a:t>Communication and respect between roles are essential for navigating the complexities of software creation.</a:t>
            </a:r>
          </a:p>
        </p:txBody>
      </p:sp>
      <p:sp>
        <p:nvSpPr>
          <p:cNvPr id="4" name="Slide Number Placeholder 3">
            <a:extLst>
              <a:ext uri="{FF2B5EF4-FFF2-40B4-BE49-F238E27FC236}">
                <a16:creationId xmlns:a16="http://schemas.microsoft.com/office/drawing/2014/main" id="{CF38B2F0-1DF2-2D85-7A98-8F78AF62496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pPr>
            <a:fld id="{294A09A9-5501-47C1-A89A-A340965A2BE2}" type="slidenum">
              <a:rPr lang="en-US">
                <a:solidFill>
                  <a:schemeClr val="bg1">
                    <a:lumMod val="50000"/>
                  </a:schemeClr>
                </a:solidFill>
                <a:cs typeface="+mn-cs"/>
              </a:rPr>
              <a:pPr algn="r">
                <a:spcAft>
                  <a:spcPts val="600"/>
                </a:spcAft>
              </a:pPr>
              <a:t>8</a:t>
            </a:fld>
            <a:endParaRPr lang="en-US">
              <a:solidFill>
                <a:schemeClr val="bg1">
                  <a:lumMod val="50000"/>
                </a:schemeClr>
              </a:solidFill>
              <a:cs typeface="+mn-cs"/>
            </a:endParaRPr>
          </a:p>
        </p:txBody>
      </p:sp>
    </p:spTree>
    <p:extLst>
      <p:ext uri="{BB962C8B-B14F-4D97-AF65-F5344CB8AC3E}">
        <p14:creationId xmlns:p14="http://schemas.microsoft.com/office/powerpoint/2010/main" val="252714057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p:cNvSpPr>
            <a:spLocks noGrp="1"/>
          </p:cNvSpPr>
          <p:nvPr>
            <p:ph type="title"/>
          </p:nvPr>
        </p:nvSpPr>
        <p:spPr>
          <a:xfrm>
            <a:off x="126206" y="115193"/>
            <a:ext cx="5220940" cy="1880295"/>
          </a:xfrm>
        </p:spPr>
        <p:txBody>
          <a:bodyPr anchor="b">
            <a:normAutofit/>
          </a:bodyPr>
          <a:lstStyle/>
          <a:p>
            <a:pPr algn="r"/>
            <a:r>
              <a:rPr lang="en-US" sz="3200" dirty="0"/>
              <a:t>Pip-Boy for the Modern Age: Collaboration Tools</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26207" y="1930404"/>
            <a:ext cx="10097294" cy="4359554"/>
          </a:xfrm>
        </p:spPr>
        <p:txBody>
          <a:bodyPr>
            <a:noAutofit/>
          </a:bodyPr>
          <a:lstStyle/>
          <a:p>
            <a:pPr>
              <a:lnSpc>
                <a:spcPct val="140000"/>
              </a:lnSpc>
            </a:pPr>
            <a:r>
              <a:rPr lang="en-US" sz="2000" u="sng" dirty="0"/>
              <a:t>Communication Channels</a:t>
            </a:r>
            <a:r>
              <a:rPr lang="en-US" sz="2000" dirty="0"/>
              <a:t>: Tools like Slack and Microsoft Teams act as </a:t>
            </a:r>
            <a:r>
              <a:rPr lang="en-US" sz="2000" dirty="0">
                <a:effectLst>
                  <a:outerShdw blurRad="38100" dist="38100" dir="2700000" algn="tl">
                    <a:srgbClr val="000000">
                      <a:alpha val="43137"/>
                    </a:srgbClr>
                  </a:outerShdw>
                </a:effectLst>
              </a:rPr>
              <a:t>the radio transceiver, </a:t>
            </a:r>
            <a:r>
              <a:rPr lang="en-US" sz="2000" dirty="0"/>
              <a:t>allowing for seamless and instant team communication and file sharing.</a:t>
            </a:r>
          </a:p>
          <a:p>
            <a:pPr>
              <a:lnSpc>
                <a:spcPct val="140000"/>
              </a:lnSpc>
            </a:pPr>
            <a:r>
              <a:rPr lang="en-US" sz="2000" u="sng" dirty="0"/>
              <a:t>Project Management</a:t>
            </a:r>
            <a:r>
              <a:rPr lang="en-US" sz="2000" dirty="0"/>
              <a:t>: Platforms like JIRA and Trello serve as your navigational compass, helping keep track of tasks, sprints, and project progress.</a:t>
            </a:r>
          </a:p>
          <a:p>
            <a:pPr>
              <a:lnSpc>
                <a:spcPct val="140000"/>
              </a:lnSpc>
            </a:pPr>
            <a:r>
              <a:rPr lang="en-US" sz="2000" u="sng" dirty="0"/>
              <a:t>Version Control</a:t>
            </a:r>
            <a:r>
              <a:rPr lang="en-US" sz="2000" dirty="0"/>
              <a:t>: GitHub and GitLab are the chronicles of code, enabling version tracking, code review, and collaborative coding.</a:t>
            </a:r>
          </a:p>
          <a:p>
            <a:pPr>
              <a:lnSpc>
                <a:spcPct val="140000"/>
              </a:lnSpc>
            </a:pPr>
            <a:r>
              <a:rPr lang="en-US" sz="2000" u="sng" dirty="0"/>
              <a:t>Continuous Integration/Continuous Deployment (CI/CD)</a:t>
            </a:r>
            <a:r>
              <a:rPr lang="en-US" sz="2000" dirty="0"/>
              <a:t>: Jenkins and GitLab CI/CD ensure that your software is always ready to deploy, like a trusty multi-tool.</a:t>
            </a:r>
          </a:p>
          <a:p>
            <a:pPr>
              <a:lnSpc>
                <a:spcPct val="140000"/>
              </a:lnSpc>
            </a:pPr>
            <a:r>
              <a:rPr lang="en-US" sz="2000" u="sng" dirty="0"/>
              <a:t>Documentation</a:t>
            </a:r>
            <a:r>
              <a:rPr lang="en-US" sz="2000" dirty="0"/>
              <a:t>: GitHub, Confluence and Notion work as your archive, storing valuable project documentation and knowledge in an organized manner.</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sitting at computers&#10;&#10;Description automatically generated">
            <a:extLst>
              <a:ext uri="{FF2B5EF4-FFF2-40B4-BE49-F238E27FC236}">
                <a16:creationId xmlns:a16="http://schemas.microsoft.com/office/drawing/2014/main" id="{5A30DEA8-8F44-877E-32AB-905A469E6D48}"/>
              </a:ext>
            </a:extLst>
          </p:cNvPr>
          <p:cNvPicPr>
            <a:picLocks noChangeAspect="1"/>
          </p:cNvPicPr>
          <p:nvPr/>
        </p:nvPicPr>
        <p:blipFill>
          <a:blip r:embed="rId3">
            <a:alphaModFix amt="35000"/>
          </a:blip>
          <a:stretch>
            <a:fillRect/>
          </a:stretch>
        </p:blipFill>
        <p:spPr>
          <a:xfrm>
            <a:off x="8902703" y="0"/>
            <a:ext cx="3289297" cy="3289297"/>
          </a:xfrm>
          <a:prstGeom prst="ellipse">
            <a:avLst/>
          </a:prstGeom>
          <a:ln>
            <a:noFill/>
          </a:ln>
          <a:effectLst>
            <a:softEdge rad="112500"/>
          </a:effectLst>
        </p:spPr>
      </p:pic>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Custom 43">
      <a:dk1>
        <a:srgbClr val="000000"/>
      </a:dk1>
      <a:lt1>
        <a:srgbClr val="FFFFFF"/>
      </a:lt1>
      <a:dk2>
        <a:srgbClr val="64DFED"/>
      </a:dk2>
      <a:lt2>
        <a:srgbClr val="E7E6E6"/>
      </a:lt2>
      <a:accent1>
        <a:srgbClr val="92CDF0"/>
      </a:accent1>
      <a:accent2>
        <a:srgbClr val="92CDF0"/>
      </a:accent2>
      <a:accent3>
        <a:srgbClr val="ABC3F0"/>
      </a:accent3>
      <a:accent4>
        <a:srgbClr val="C3B9F2"/>
      </a:accent4>
      <a:accent5>
        <a:srgbClr val="AAA5F9"/>
      </a:accent5>
      <a:accent6>
        <a:srgbClr val="F6A6F4"/>
      </a:accent6>
      <a:hlink>
        <a:srgbClr val="0563C1"/>
      </a:hlink>
      <a:folHlink>
        <a:srgbClr val="954F72"/>
      </a:folHlink>
    </a:clrScheme>
    <a:fontScheme name="Custom 39">
      <a:majorFont>
        <a:latin typeface="Tw Cen M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A4A3FD6-E6BF-490E-B6B4-6A011394B0E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2CF8670-35D1-4455-AC7A-762B7388B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3C4A95C-9007-4EA6-944B-306B6F2A0100}">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TM66925244</Template>
  <TotalTime>0</TotalTime>
  <Words>3575</Words>
  <Application>Microsoft Office PowerPoint</Application>
  <PresentationFormat>Widescreen</PresentationFormat>
  <Paragraphs>268</Paragraphs>
  <Slides>21</Slides>
  <Notes>10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Courier New</vt:lpstr>
      <vt:lpstr>Segoe UI Light</vt:lpstr>
      <vt:lpstr>Tw Cen MT</vt:lpstr>
      <vt:lpstr>Wingdings</vt:lpstr>
      <vt:lpstr>Office Theme</vt:lpstr>
      <vt:lpstr>Navigating the Digital Landscape: Teamwork in Software Engineering</vt:lpstr>
      <vt:lpstr>Essential Traits of Software Engineers</vt:lpstr>
      <vt:lpstr>Communication Breakdowns: Real-World Challenges</vt:lpstr>
      <vt:lpstr>Key Takeaways:</vt:lpstr>
      <vt:lpstr>Building Your team: The Power of Teamwork</vt:lpstr>
      <vt:lpstr>Key Takeaways:</vt:lpstr>
      <vt:lpstr>Assembling Your Crew: Roles and Responsibilities</vt:lpstr>
      <vt:lpstr>Key Takeaways:</vt:lpstr>
      <vt:lpstr>Pip-Boy for the Modern Age: Collaboration Tools</vt:lpstr>
      <vt:lpstr>Key Takeaways:</vt:lpstr>
      <vt:lpstr>Enhancing Your Pip-Boy: Advantages of Collaboration Tools</vt:lpstr>
      <vt:lpstr>Key Takeaways:</vt:lpstr>
      <vt:lpstr>Case Study: Collaboration Tools in Action</vt:lpstr>
      <vt:lpstr>Outcome &amp; Key Takeaways:</vt:lpstr>
      <vt:lpstr>Blueprints of the Landscape: Collaborative Planning</vt:lpstr>
      <vt:lpstr>Process &amp; Key Takeaways:</vt:lpstr>
      <vt:lpstr>Gathering Intel: Collaborative Techniques</vt:lpstr>
      <vt:lpstr>Key Takeaways:</vt:lpstr>
      <vt:lpstr>Reflecting in the Vault: Lessons Learned</vt:lpstr>
      <vt:lpstr>Key Takeaways:</vt:lpstr>
      <vt:lpstr>Digital-Landscape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CRYPTO: INVESTING &amp; TRADING</dc:title>
  <dc:creator/>
  <cp:lastModifiedBy/>
  <cp:revision>2</cp:revision>
  <dcterms:created xsi:type="dcterms:W3CDTF">2022-10-27T00:37:19Z</dcterms:created>
  <dcterms:modified xsi:type="dcterms:W3CDTF">2023-12-16T19:57:23Z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